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801600" cy="9601200" type="A3"/>
  <p:notesSz cx="9872663" cy="6797675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5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9696"/>
    <a:srgbClr val="FFCC00"/>
    <a:srgbClr val="FFFF00"/>
    <a:srgbClr val="CC6600"/>
    <a:srgbClr val="FFFF99"/>
    <a:srgbClr val="99CCFF"/>
    <a:srgbClr val="66CCFF"/>
    <a:srgbClr val="3399FF"/>
    <a:srgbClr val="FFCC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40" autoAdjust="0"/>
    <p:restoredTop sz="95380" autoAdjust="0"/>
  </p:normalViewPr>
  <p:slideViewPr>
    <p:cSldViewPr>
      <p:cViewPr>
        <p:scale>
          <a:sx n="200" d="100"/>
          <a:sy n="200" d="100"/>
        </p:scale>
        <p:origin x="-4548" y="-3672"/>
      </p:cViewPr>
      <p:guideLst>
        <p:guide orient="horz" pos="3024"/>
        <p:guide pos="4032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642" y="-84"/>
      </p:cViewPr>
      <p:guideLst>
        <p:guide orient="horz" pos="2142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6"/>
            <a:ext cx="428043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01" tIns="45799" rIns="91601" bIns="45799" numCol="1" anchor="t" anchorCtr="0" compatLnSpc="1">
            <a:prstTxWarp prst="textNoShape">
              <a:avLst/>
            </a:prstTxWarp>
          </a:bodyPr>
          <a:lstStyle>
            <a:lvl1pPr algn="l" defTabSz="91750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2231" y="6"/>
            <a:ext cx="428043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01" tIns="45799" rIns="91601" bIns="45799" numCol="1" anchor="t" anchorCtr="0" compatLnSpc="1">
            <a:prstTxWarp prst="textNoShape">
              <a:avLst/>
            </a:prstTxWarp>
          </a:bodyPr>
          <a:lstStyle>
            <a:lvl1pPr algn="r" defTabSz="91750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956"/>
            <a:ext cx="428043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01" tIns="45799" rIns="91601" bIns="45799" numCol="1" anchor="b" anchorCtr="0" compatLnSpc="1">
            <a:prstTxWarp prst="textNoShape">
              <a:avLst/>
            </a:prstTxWarp>
          </a:bodyPr>
          <a:lstStyle>
            <a:lvl1pPr algn="l" defTabSz="91750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2231" y="6457956"/>
            <a:ext cx="428043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601" tIns="45799" rIns="91601" bIns="45799" numCol="1" anchor="b" anchorCtr="0" compatLnSpc="1">
            <a:prstTxWarp prst="textNoShape">
              <a:avLst/>
            </a:prstTxWarp>
          </a:bodyPr>
          <a:lstStyle>
            <a:lvl1pPr algn="r" defTabSz="91750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3BE4A2BD-2E76-477D-B3EF-3CE1EE69FE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698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6"/>
            <a:ext cx="427884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967" tIns="31484" rIns="62967" bIns="31484" numCol="1" anchor="t" anchorCtr="0" compatLnSpc="1">
            <a:prstTxWarp prst="textNoShape">
              <a:avLst/>
            </a:prstTxWarp>
          </a:bodyPr>
          <a:lstStyle>
            <a:lvl1pPr algn="l" defTabSz="630190">
              <a:defRPr sz="9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2234" y="6"/>
            <a:ext cx="427884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967" tIns="31484" rIns="62967" bIns="31484" numCol="1" anchor="t" anchorCtr="0" compatLnSpc="1">
            <a:prstTxWarp prst="textNoShape">
              <a:avLst/>
            </a:prstTxWarp>
          </a:bodyPr>
          <a:lstStyle>
            <a:lvl1pPr algn="r" defTabSz="630190">
              <a:defRPr sz="9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85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9019" y="3228982"/>
            <a:ext cx="7894632" cy="305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967" tIns="31484" rIns="62967" bIns="314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456370"/>
            <a:ext cx="427884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967" tIns="31484" rIns="62967" bIns="31484" numCol="1" anchor="b" anchorCtr="0" compatLnSpc="1">
            <a:prstTxWarp prst="textNoShape">
              <a:avLst/>
            </a:prstTxWarp>
          </a:bodyPr>
          <a:lstStyle>
            <a:lvl1pPr algn="l" defTabSz="630190">
              <a:defRPr sz="9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2234" y="6456370"/>
            <a:ext cx="427884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2967" tIns="31484" rIns="62967" bIns="31484" numCol="1" anchor="b" anchorCtr="0" compatLnSpc="1">
            <a:prstTxWarp prst="textNoShape">
              <a:avLst/>
            </a:prstTxWarp>
          </a:bodyPr>
          <a:lstStyle>
            <a:lvl1pPr algn="r" defTabSz="630190">
              <a:defRPr sz="900">
                <a:latin typeface="Times New Roman" pitchFamily="18" charset="0"/>
              </a:defRPr>
            </a:lvl1pPr>
          </a:lstStyle>
          <a:p>
            <a:pPr>
              <a:defRPr/>
            </a:pPr>
            <a:fld id="{92A6C182-80AE-4DC9-8FDD-911EB6EB7E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727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630190" eaLnBrk="0" hangingPunct="0">
              <a:defRPr sz="500">
                <a:solidFill>
                  <a:schemeClr val="tx1"/>
                </a:solidFill>
                <a:latin typeface="Arial" charset="0"/>
              </a:defRPr>
            </a:lvl1pPr>
            <a:lvl2pPr marL="742893" indent="-285728" defTabSz="630190" eaLnBrk="0" hangingPunct="0">
              <a:defRPr sz="500">
                <a:solidFill>
                  <a:schemeClr val="tx1"/>
                </a:solidFill>
                <a:latin typeface="Arial" charset="0"/>
              </a:defRPr>
            </a:lvl2pPr>
            <a:lvl3pPr marL="1142913" indent="-228582" defTabSz="630190" eaLnBrk="0" hangingPunct="0">
              <a:defRPr sz="500">
                <a:solidFill>
                  <a:schemeClr val="tx1"/>
                </a:solidFill>
                <a:latin typeface="Arial" charset="0"/>
              </a:defRPr>
            </a:lvl3pPr>
            <a:lvl4pPr marL="1600077" indent="-228582" defTabSz="630190" eaLnBrk="0" hangingPunct="0">
              <a:defRPr sz="500">
                <a:solidFill>
                  <a:schemeClr val="tx1"/>
                </a:solidFill>
                <a:latin typeface="Arial" charset="0"/>
              </a:defRPr>
            </a:lvl4pPr>
            <a:lvl5pPr marL="2057243" indent="-228582" defTabSz="630190" eaLnBrk="0" hangingPunct="0">
              <a:defRPr sz="500">
                <a:solidFill>
                  <a:schemeClr val="tx1"/>
                </a:solidFill>
                <a:latin typeface="Arial" charset="0"/>
              </a:defRPr>
            </a:lvl5pPr>
            <a:lvl6pPr marL="2514408" indent="-228582" algn="ctr" defTabSz="63019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charset="0"/>
              </a:defRPr>
            </a:lvl6pPr>
            <a:lvl7pPr marL="2971572" indent="-228582" algn="ctr" defTabSz="63019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charset="0"/>
              </a:defRPr>
            </a:lvl7pPr>
            <a:lvl8pPr marL="3428738" indent="-228582" algn="ctr" defTabSz="63019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charset="0"/>
              </a:defRPr>
            </a:lvl8pPr>
            <a:lvl9pPr marL="3885903" indent="-228582" algn="ctr" defTabSz="630190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5127FA-645B-48C6-A612-93656A6AF38E}" type="slidenum">
              <a:rPr lang="en-GB" sz="900">
                <a:latin typeface="Times New Roman" pitchFamily="18" charset="0"/>
              </a:rPr>
              <a:pPr eaLnBrk="1" hangingPunct="1"/>
              <a:t>1</a:t>
            </a:fld>
            <a:endParaRPr lang="en-GB" sz="90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438" y="2982913"/>
            <a:ext cx="10880725" cy="2057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875" y="5440363"/>
            <a:ext cx="8959850" cy="2454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FDEC2-D11B-43BA-966B-059D16D47D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386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16F3E-8107-47AA-B68A-5F4B8EBE46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889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1775" y="854075"/>
            <a:ext cx="2719388" cy="7680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60438" y="854075"/>
            <a:ext cx="8008937" cy="7680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D93C2-EB34-4B21-81CB-19FC8FC595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2906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60438" y="854075"/>
            <a:ext cx="10880725" cy="7680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95AABA-57E5-4F5D-84E6-B489CBC3E9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2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4B68F-2526-417F-95F2-F63C90F28B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033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238" y="6169025"/>
            <a:ext cx="10880725" cy="19081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238" y="4068763"/>
            <a:ext cx="10880725" cy="21002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5766A-FEDE-487A-AE62-7099BA8E05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78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0438" y="2773363"/>
            <a:ext cx="5364162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7000" y="2773363"/>
            <a:ext cx="5364163" cy="57610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284E3-210B-475B-9D02-6559DE5BF4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93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763" y="384175"/>
            <a:ext cx="1152207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9763" y="2149475"/>
            <a:ext cx="5656262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9763" y="3044825"/>
            <a:ext cx="5656262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2400" y="2149475"/>
            <a:ext cx="5659438" cy="895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2400" y="3044825"/>
            <a:ext cx="5659438" cy="55324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000A6-F32D-4A27-94B0-EB3D2A880C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856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ADBEE-2333-4C39-8E17-8A48D63A23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431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F62B-FF56-4D6C-95CF-53AD2F2228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246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763" y="382588"/>
            <a:ext cx="4211637" cy="162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5388" y="382588"/>
            <a:ext cx="7156450" cy="81946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9763" y="2009775"/>
            <a:ext cx="4211637" cy="6567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C2CB4-B1DC-46A3-8DF9-6DE5C27984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3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9838" y="6721475"/>
            <a:ext cx="7680325" cy="7921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09838" y="857250"/>
            <a:ext cx="7680325" cy="57610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9838" y="7513638"/>
            <a:ext cx="7680325" cy="1127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9E76FB-A8AC-4BE5-B9D0-D594A4B821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24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0438" y="854075"/>
            <a:ext cx="108807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989" tIns="63995" rIns="127989" bIns="6399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0438" y="2773363"/>
            <a:ext cx="10880725" cy="576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989" tIns="63995" rIns="127989" bIns="6399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0438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989" tIns="63995" rIns="127989" bIns="63995" numCol="1" anchor="t" anchorCtr="0" compatLnSpc="1">
            <a:prstTxWarp prst="textNoShape">
              <a:avLst/>
            </a:prstTxWarp>
          </a:bodyPr>
          <a:lstStyle>
            <a:lvl1pPr algn="l" defTabSz="1281113">
              <a:defRPr sz="20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73563" y="8747125"/>
            <a:ext cx="40544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989" tIns="63995" rIns="127989" bIns="63995" numCol="1" anchor="t" anchorCtr="0" compatLnSpc="1">
            <a:prstTxWarp prst="textNoShape">
              <a:avLst/>
            </a:prstTxWarp>
          </a:bodyPr>
          <a:lstStyle>
            <a:lvl1pPr defTabSz="1281113">
              <a:defRPr sz="20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74163" y="8747125"/>
            <a:ext cx="2667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7989" tIns="63995" rIns="127989" bIns="63995" numCol="1" anchor="t" anchorCtr="0" compatLnSpc="1">
            <a:prstTxWarp prst="textNoShape">
              <a:avLst/>
            </a:prstTxWarp>
          </a:bodyPr>
          <a:lstStyle>
            <a:lvl1pPr algn="r" defTabSz="1281113">
              <a:defRPr sz="2000">
                <a:latin typeface="+mn-lt"/>
              </a:defRPr>
            </a:lvl1pPr>
          </a:lstStyle>
          <a:p>
            <a:pPr>
              <a:defRPr/>
            </a:pPr>
            <a:fld id="{2CA17945-5DFD-4F96-87C2-74F441F94A4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281113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81113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Times New Roman" pitchFamily="18" charset="0"/>
        </a:defRPr>
      </a:lvl2pPr>
      <a:lvl3pPr algn="ctr" defTabSz="1281113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Times New Roman" pitchFamily="18" charset="0"/>
        </a:defRPr>
      </a:lvl3pPr>
      <a:lvl4pPr algn="ctr" defTabSz="1281113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Times New Roman" pitchFamily="18" charset="0"/>
        </a:defRPr>
      </a:lvl4pPr>
      <a:lvl5pPr algn="ctr" defTabSz="1281113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Times New Roman" pitchFamily="18" charset="0"/>
        </a:defRPr>
      </a:lvl5pPr>
      <a:lvl6pPr marL="457200" algn="ctr" defTabSz="1281113" rtl="0" fontAlgn="base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Times New Roman" pitchFamily="18" charset="0"/>
        </a:defRPr>
      </a:lvl6pPr>
      <a:lvl7pPr marL="914400" algn="ctr" defTabSz="1281113" rtl="0" fontAlgn="base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Times New Roman" pitchFamily="18" charset="0"/>
        </a:defRPr>
      </a:lvl7pPr>
      <a:lvl8pPr marL="1371600" algn="ctr" defTabSz="1281113" rtl="0" fontAlgn="base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Times New Roman" pitchFamily="18" charset="0"/>
        </a:defRPr>
      </a:lvl8pPr>
      <a:lvl9pPr marL="1828800" algn="ctr" defTabSz="1281113" rtl="0" fontAlgn="base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Times New Roman" pitchFamily="18" charset="0"/>
        </a:defRPr>
      </a:lvl9pPr>
    </p:titleStyle>
    <p:bodyStyle>
      <a:lvl1pPr marL="481013" indent="-481013" algn="l" defTabSz="1281113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41400" indent="-403225" algn="l" defTabSz="1281113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01788" indent="-320675" algn="l" defTabSz="1281113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</a:defRPr>
      </a:lvl3pPr>
      <a:lvl4pPr marL="2239963" indent="-320675" algn="l" defTabSz="1281113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878138" indent="-319088" algn="l" defTabSz="1281113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335338" indent="-319088" algn="l" defTabSz="1281113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792538" indent="-319088" algn="l" defTabSz="1281113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4249738" indent="-319088" algn="l" defTabSz="1281113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4706938" indent="-319088" algn="l" defTabSz="1281113" rtl="0" fontAlgn="base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2207"/>
          <p:cNvSpPr>
            <a:spLocks noChangeShapeType="1"/>
          </p:cNvSpPr>
          <p:nvPr/>
        </p:nvSpPr>
        <p:spPr bwMode="auto">
          <a:xfrm flipH="1" flipV="1">
            <a:off x="3046147" y="3870793"/>
            <a:ext cx="1320" cy="682728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5" name="Rectangle 471"/>
          <p:cNvSpPr>
            <a:spLocks noChangeArrowheads="1"/>
          </p:cNvSpPr>
          <p:nvPr/>
        </p:nvSpPr>
        <p:spPr bwMode="auto">
          <a:xfrm>
            <a:off x="8839611" y="940116"/>
            <a:ext cx="29527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defTabSz="1222375"/>
            <a:r>
              <a:rPr lang="en-GB" sz="1200" b="1" dirty="0"/>
              <a:t>ISHA'S ORGANISATION CHART</a:t>
            </a:r>
          </a:p>
          <a:p>
            <a:pPr defTabSz="1222375"/>
            <a:r>
              <a:rPr lang="en-GB" sz="1200" dirty="0"/>
              <a:t>January 2020</a:t>
            </a:r>
          </a:p>
          <a:p>
            <a:pPr defTabSz="1222375"/>
            <a:endParaRPr lang="en-GB" sz="1200" dirty="0">
              <a:latin typeface="Times New Roman" pitchFamily="18" charset="0"/>
            </a:endParaRPr>
          </a:p>
        </p:txBody>
      </p:sp>
      <p:sp>
        <p:nvSpPr>
          <p:cNvPr id="2056" name="Line 473"/>
          <p:cNvSpPr>
            <a:spLocks noChangeShapeType="1"/>
          </p:cNvSpPr>
          <p:nvPr/>
        </p:nvSpPr>
        <p:spPr bwMode="auto">
          <a:xfrm>
            <a:off x="6193631" y="1635125"/>
            <a:ext cx="0" cy="21590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58" name="Rectangle 478"/>
          <p:cNvSpPr>
            <a:spLocks noChangeArrowheads="1"/>
          </p:cNvSpPr>
          <p:nvPr/>
        </p:nvSpPr>
        <p:spPr bwMode="auto">
          <a:xfrm>
            <a:off x="4491038" y="1874838"/>
            <a:ext cx="15208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59" name="Line 485"/>
          <p:cNvSpPr>
            <a:spLocks noChangeShapeType="1"/>
          </p:cNvSpPr>
          <p:nvPr/>
        </p:nvSpPr>
        <p:spPr bwMode="auto">
          <a:xfrm flipV="1">
            <a:off x="4164012" y="2764155"/>
            <a:ext cx="1803401" cy="54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2" name="Line 489"/>
          <p:cNvSpPr>
            <a:spLocks noChangeShapeType="1"/>
          </p:cNvSpPr>
          <p:nvPr/>
        </p:nvSpPr>
        <p:spPr bwMode="auto">
          <a:xfrm flipH="1" flipV="1">
            <a:off x="4168774" y="2766862"/>
            <a:ext cx="0" cy="233512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3" name="Line 495"/>
          <p:cNvSpPr>
            <a:spLocks noChangeShapeType="1"/>
          </p:cNvSpPr>
          <p:nvPr/>
        </p:nvSpPr>
        <p:spPr bwMode="auto">
          <a:xfrm>
            <a:off x="4168775" y="3216275"/>
            <a:ext cx="792163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4" name="Rectangle 496"/>
          <p:cNvSpPr>
            <a:spLocks noChangeArrowheads="1"/>
          </p:cNvSpPr>
          <p:nvPr/>
        </p:nvSpPr>
        <p:spPr bwMode="auto">
          <a:xfrm>
            <a:off x="2470150" y="3014663"/>
            <a:ext cx="1374775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5" name="Rectangle 500"/>
          <p:cNvSpPr>
            <a:spLocks noChangeArrowheads="1"/>
          </p:cNvSpPr>
          <p:nvPr/>
        </p:nvSpPr>
        <p:spPr bwMode="auto">
          <a:xfrm>
            <a:off x="4019550" y="3014663"/>
            <a:ext cx="13779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66" name="Line 508"/>
          <p:cNvSpPr>
            <a:spLocks noChangeShapeType="1"/>
          </p:cNvSpPr>
          <p:nvPr/>
        </p:nvSpPr>
        <p:spPr bwMode="auto">
          <a:xfrm>
            <a:off x="1792288" y="3576638"/>
            <a:ext cx="3744912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68" name="Line 511"/>
          <p:cNvSpPr>
            <a:spLocks noChangeShapeType="1"/>
          </p:cNvSpPr>
          <p:nvPr/>
        </p:nvSpPr>
        <p:spPr bwMode="auto">
          <a:xfrm>
            <a:off x="1792288" y="3576638"/>
            <a:ext cx="0" cy="14446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0" name="Rectangle 559"/>
          <p:cNvSpPr>
            <a:spLocks noChangeArrowheads="1"/>
          </p:cNvSpPr>
          <p:nvPr/>
        </p:nvSpPr>
        <p:spPr bwMode="auto">
          <a:xfrm>
            <a:off x="3160713" y="2640013"/>
            <a:ext cx="1522412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1" name="Rectangle 563"/>
          <p:cNvSpPr>
            <a:spLocks noChangeArrowheads="1"/>
          </p:cNvSpPr>
          <p:nvPr/>
        </p:nvSpPr>
        <p:spPr bwMode="auto">
          <a:xfrm>
            <a:off x="4024313" y="2282825"/>
            <a:ext cx="15208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" name="Line 581"/>
          <p:cNvSpPr>
            <a:spLocks noChangeShapeType="1"/>
          </p:cNvSpPr>
          <p:nvPr/>
        </p:nvSpPr>
        <p:spPr bwMode="auto">
          <a:xfrm>
            <a:off x="9929813" y="3576638"/>
            <a:ext cx="0" cy="28892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74" name="Rectangle 656"/>
          <p:cNvSpPr>
            <a:spLocks noChangeArrowheads="1"/>
          </p:cNvSpPr>
          <p:nvPr/>
        </p:nvSpPr>
        <p:spPr bwMode="auto">
          <a:xfrm>
            <a:off x="8083550" y="2282825"/>
            <a:ext cx="151923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6" name="Rectangle 774"/>
          <p:cNvSpPr>
            <a:spLocks noChangeArrowheads="1"/>
          </p:cNvSpPr>
          <p:nvPr/>
        </p:nvSpPr>
        <p:spPr bwMode="auto">
          <a:xfrm>
            <a:off x="5545138" y="6845300"/>
            <a:ext cx="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defTabSz="1222375"/>
            <a:endParaRPr lang="en-US" sz="3200">
              <a:latin typeface="Times New Roman" pitchFamily="18" charset="0"/>
            </a:endParaRPr>
          </a:p>
        </p:txBody>
      </p:sp>
      <p:sp>
        <p:nvSpPr>
          <p:cNvPr id="2077" name="Rectangle 775"/>
          <p:cNvSpPr>
            <a:spLocks noChangeArrowheads="1"/>
          </p:cNvSpPr>
          <p:nvPr/>
        </p:nvSpPr>
        <p:spPr bwMode="auto">
          <a:xfrm>
            <a:off x="5545138" y="6932613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defTabSz="1222375"/>
            <a:endParaRPr lang="en-US" sz="3200">
              <a:latin typeface="Times New Roman" pitchFamily="18" charset="0"/>
            </a:endParaRPr>
          </a:p>
        </p:txBody>
      </p:sp>
      <p:sp>
        <p:nvSpPr>
          <p:cNvPr id="2078" name="Rectangle 782"/>
          <p:cNvSpPr>
            <a:spLocks noChangeArrowheads="1"/>
          </p:cNvSpPr>
          <p:nvPr/>
        </p:nvSpPr>
        <p:spPr bwMode="auto">
          <a:xfrm>
            <a:off x="5545138" y="7229475"/>
            <a:ext cx="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defTabSz="1222375"/>
            <a:endParaRPr lang="en-US" sz="3200">
              <a:latin typeface="Times New Roman" pitchFamily="18" charset="0"/>
            </a:endParaRPr>
          </a:p>
        </p:txBody>
      </p:sp>
      <p:sp>
        <p:nvSpPr>
          <p:cNvPr id="2079" name="Rectangle 783"/>
          <p:cNvSpPr>
            <a:spLocks noChangeArrowheads="1"/>
          </p:cNvSpPr>
          <p:nvPr/>
        </p:nvSpPr>
        <p:spPr bwMode="auto">
          <a:xfrm>
            <a:off x="5545138" y="7316788"/>
            <a:ext cx="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 defTabSz="1222375"/>
            <a:endParaRPr lang="en-US" sz="3200">
              <a:latin typeface="Times New Roman" pitchFamily="18" charset="0"/>
            </a:endParaRPr>
          </a:p>
        </p:txBody>
      </p:sp>
      <p:sp>
        <p:nvSpPr>
          <p:cNvPr id="2081" name="Rectangle 804"/>
          <p:cNvSpPr>
            <a:spLocks noChangeArrowheads="1"/>
          </p:cNvSpPr>
          <p:nvPr/>
        </p:nvSpPr>
        <p:spPr bwMode="auto">
          <a:xfrm>
            <a:off x="6216650" y="1260475"/>
            <a:ext cx="1517650" cy="15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5" name="Line 1999"/>
          <p:cNvSpPr>
            <a:spLocks noChangeShapeType="1"/>
          </p:cNvSpPr>
          <p:nvPr/>
        </p:nvSpPr>
        <p:spPr bwMode="auto">
          <a:xfrm flipV="1">
            <a:off x="7543800" y="3695302"/>
            <a:ext cx="1235431" cy="8667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6" name="Line 2000"/>
          <p:cNvSpPr>
            <a:spLocks noChangeShapeType="1"/>
          </p:cNvSpPr>
          <p:nvPr/>
        </p:nvSpPr>
        <p:spPr bwMode="auto">
          <a:xfrm flipV="1">
            <a:off x="8200580" y="5351560"/>
            <a:ext cx="1802436" cy="255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7" name="Rectangle 1995"/>
          <p:cNvSpPr>
            <a:spLocks noChangeArrowheads="1"/>
          </p:cNvSpPr>
          <p:nvPr/>
        </p:nvSpPr>
        <p:spPr bwMode="auto">
          <a:xfrm>
            <a:off x="11850091" y="5133984"/>
            <a:ext cx="834097" cy="388282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Finance Officer</a:t>
            </a:r>
          </a:p>
          <a:p>
            <a:pPr defTabSz="1222375"/>
            <a:r>
              <a:rPr lang="en-GB" sz="550" dirty="0"/>
              <a:t>(Purchase Ledger)</a:t>
            </a:r>
          </a:p>
        </p:txBody>
      </p:sp>
      <p:sp>
        <p:nvSpPr>
          <p:cNvPr id="2088" name="Rectangle 1992"/>
          <p:cNvSpPr>
            <a:spLocks noChangeArrowheads="1"/>
          </p:cNvSpPr>
          <p:nvPr/>
        </p:nvSpPr>
        <p:spPr bwMode="auto">
          <a:xfrm>
            <a:off x="9029193" y="5151637"/>
            <a:ext cx="781118" cy="393663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Finance Officer </a:t>
            </a:r>
            <a:br>
              <a:rPr lang="en-GB" sz="550" dirty="0"/>
            </a:br>
            <a:r>
              <a:rPr lang="en-GB" sz="550" dirty="0"/>
              <a:t>(Sales Ledger)</a:t>
            </a:r>
          </a:p>
        </p:txBody>
      </p:sp>
      <p:sp>
        <p:nvSpPr>
          <p:cNvPr id="2089" name="Line 2005"/>
          <p:cNvSpPr>
            <a:spLocks noChangeShapeType="1"/>
          </p:cNvSpPr>
          <p:nvPr/>
        </p:nvSpPr>
        <p:spPr bwMode="auto">
          <a:xfrm flipH="1" flipV="1">
            <a:off x="9006932" y="3340100"/>
            <a:ext cx="8950" cy="1100137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90" name="Rectangle 2003"/>
          <p:cNvSpPr>
            <a:spLocks noChangeArrowheads="1"/>
          </p:cNvSpPr>
          <p:nvPr/>
        </p:nvSpPr>
        <p:spPr bwMode="auto">
          <a:xfrm>
            <a:off x="8129588" y="4002483"/>
            <a:ext cx="1008062" cy="431800"/>
          </a:xfrm>
          <a:prstGeom prst="rect">
            <a:avLst/>
          </a:prstGeom>
          <a:solidFill>
            <a:srgbClr val="66FF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ICT Manager</a:t>
            </a:r>
          </a:p>
        </p:txBody>
      </p:sp>
      <p:sp>
        <p:nvSpPr>
          <p:cNvPr id="2091" name="Rectangle 2002"/>
          <p:cNvSpPr>
            <a:spLocks noChangeArrowheads="1"/>
          </p:cNvSpPr>
          <p:nvPr/>
        </p:nvSpPr>
        <p:spPr bwMode="auto">
          <a:xfrm>
            <a:off x="8129588" y="4580033"/>
            <a:ext cx="1008062" cy="431800"/>
          </a:xfrm>
          <a:prstGeom prst="rect">
            <a:avLst/>
          </a:prstGeom>
          <a:solidFill>
            <a:srgbClr val="66FF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IT Support Analyst</a:t>
            </a:r>
          </a:p>
        </p:txBody>
      </p:sp>
      <p:sp>
        <p:nvSpPr>
          <p:cNvPr id="2093" name="Rectangle 2009"/>
          <p:cNvSpPr>
            <a:spLocks noChangeArrowheads="1"/>
          </p:cNvSpPr>
          <p:nvPr/>
        </p:nvSpPr>
        <p:spPr bwMode="auto">
          <a:xfrm>
            <a:off x="10546554" y="4584700"/>
            <a:ext cx="906027" cy="370573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Systems and Financial Accountant</a:t>
            </a:r>
          </a:p>
        </p:txBody>
      </p:sp>
      <p:sp>
        <p:nvSpPr>
          <p:cNvPr id="2094" name="Rectangle 2014"/>
          <p:cNvSpPr>
            <a:spLocks noChangeArrowheads="1"/>
          </p:cNvSpPr>
          <p:nvPr/>
        </p:nvSpPr>
        <p:spPr bwMode="auto">
          <a:xfrm>
            <a:off x="7778228" y="3017838"/>
            <a:ext cx="834780" cy="431800"/>
          </a:xfrm>
          <a:prstGeom prst="rect">
            <a:avLst/>
          </a:prstGeom>
          <a:solidFill>
            <a:srgbClr val="969696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>
                <a:solidFill>
                  <a:schemeClr val="bg1"/>
                </a:solidFill>
              </a:rPr>
              <a:t>HR Advisor</a:t>
            </a:r>
          </a:p>
        </p:txBody>
      </p:sp>
      <p:sp>
        <p:nvSpPr>
          <p:cNvPr id="2095" name="Rectangle 2018"/>
          <p:cNvSpPr>
            <a:spLocks noChangeArrowheads="1"/>
          </p:cNvSpPr>
          <p:nvPr/>
        </p:nvSpPr>
        <p:spPr bwMode="auto">
          <a:xfrm>
            <a:off x="5676900" y="1851025"/>
            <a:ext cx="1008063" cy="431800"/>
          </a:xfrm>
          <a:prstGeom prst="rect">
            <a:avLst/>
          </a:prstGeom>
          <a:solidFill>
            <a:srgbClr val="969696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600" dirty="0">
                <a:solidFill>
                  <a:schemeClr val="bg1"/>
                </a:solidFill>
              </a:rPr>
              <a:t>Chief Executive</a:t>
            </a:r>
          </a:p>
        </p:txBody>
      </p:sp>
      <p:sp>
        <p:nvSpPr>
          <p:cNvPr id="2097" name="Rectangle 2011"/>
          <p:cNvSpPr>
            <a:spLocks noChangeArrowheads="1"/>
          </p:cNvSpPr>
          <p:nvPr/>
        </p:nvSpPr>
        <p:spPr bwMode="auto">
          <a:xfrm>
            <a:off x="8385175" y="2185987"/>
            <a:ext cx="1009650" cy="431800"/>
          </a:xfrm>
          <a:prstGeom prst="rect">
            <a:avLst/>
          </a:prstGeom>
          <a:solidFill>
            <a:srgbClr val="969696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endParaRPr lang="en-GB" sz="600" b="1" dirty="0">
              <a:solidFill>
                <a:schemeClr val="bg1"/>
              </a:solidFill>
            </a:endParaRPr>
          </a:p>
          <a:p>
            <a:pPr defTabSz="1222375"/>
            <a:r>
              <a:rPr lang="en-GB" sz="550" dirty="0">
                <a:solidFill>
                  <a:schemeClr val="bg1"/>
                </a:solidFill>
              </a:rPr>
              <a:t>Head of People &amp; Organisational Development</a:t>
            </a:r>
            <a:br>
              <a:rPr lang="en-GB" sz="600" b="1" dirty="0">
                <a:solidFill>
                  <a:schemeClr val="bg1"/>
                </a:solidFill>
              </a:rPr>
            </a:br>
            <a:endParaRPr lang="en-GB" sz="600" b="1" dirty="0">
              <a:solidFill>
                <a:schemeClr val="bg1"/>
              </a:solidFill>
            </a:endParaRPr>
          </a:p>
        </p:txBody>
      </p:sp>
      <p:sp>
        <p:nvSpPr>
          <p:cNvPr id="2102" name="Line 2110"/>
          <p:cNvSpPr>
            <a:spLocks noChangeShapeType="1"/>
          </p:cNvSpPr>
          <p:nvPr/>
        </p:nvSpPr>
        <p:spPr bwMode="auto">
          <a:xfrm flipV="1">
            <a:off x="6655273" y="5681663"/>
            <a:ext cx="4292128" cy="11485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4" name="Rectangle 2072"/>
          <p:cNvSpPr>
            <a:spLocks noChangeArrowheads="1"/>
          </p:cNvSpPr>
          <p:nvPr/>
        </p:nvSpPr>
        <p:spPr bwMode="auto">
          <a:xfrm>
            <a:off x="5957347" y="5125341"/>
            <a:ext cx="1008063" cy="452437"/>
          </a:xfrm>
          <a:prstGeom prst="rect">
            <a:avLst/>
          </a:prstGeom>
          <a:solidFill>
            <a:srgbClr val="FFFF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600" dirty="0"/>
              <a:t>Housing and Neighbourhoods Director</a:t>
            </a:r>
          </a:p>
        </p:txBody>
      </p:sp>
      <p:sp>
        <p:nvSpPr>
          <p:cNvPr id="2106" name="Line 2115"/>
          <p:cNvSpPr>
            <a:spLocks noChangeShapeType="1"/>
          </p:cNvSpPr>
          <p:nvPr/>
        </p:nvSpPr>
        <p:spPr bwMode="auto">
          <a:xfrm flipV="1">
            <a:off x="2321655" y="5926931"/>
            <a:ext cx="8792" cy="636575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7" name="Line 2116"/>
          <p:cNvSpPr>
            <a:spLocks noChangeShapeType="1"/>
          </p:cNvSpPr>
          <p:nvPr/>
        </p:nvSpPr>
        <p:spPr bwMode="auto">
          <a:xfrm flipV="1">
            <a:off x="8286759" y="7864681"/>
            <a:ext cx="807276" cy="1625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08" name="Rectangle 2073"/>
          <p:cNvSpPr>
            <a:spLocks noChangeArrowheads="1"/>
          </p:cNvSpPr>
          <p:nvPr/>
        </p:nvSpPr>
        <p:spPr bwMode="auto">
          <a:xfrm>
            <a:off x="8157900" y="5997575"/>
            <a:ext cx="788987" cy="431800"/>
          </a:xfrm>
          <a:prstGeom prst="rect">
            <a:avLst/>
          </a:prstGeom>
          <a:solidFill>
            <a:srgbClr val="FFFF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Customer Services Manager</a:t>
            </a:r>
          </a:p>
        </p:txBody>
      </p:sp>
      <p:sp>
        <p:nvSpPr>
          <p:cNvPr id="2111" name="Rectangle 2124"/>
          <p:cNvSpPr>
            <a:spLocks noChangeArrowheads="1"/>
          </p:cNvSpPr>
          <p:nvPr/>
        </p:nvSpPr>
        <p:spPr bwMode="auto">
          <a:xfrm>
            <a:off x="11170342" y="7626558"/>
            <a:ext cx="999458" cy="431800"/>
          </a:xfrm>
          <a:prstGeom prst="rect">
            <a:avLst/>
          </a:prstGeom>
          <a:solidFill>
            <a:srgbClr val="CC66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>
                <a:solidFill>
                  <a:schemeClr val="bg1"/>
                </a:solidFill>
              </a:rPr>
              <a:t>Home Moves and Liaison Coordinator</a:t>
            </a:r>
          </a:p>
        </p:txBody>
      </p:sp>
      <p:sp>
        <p:nvSpPr>
          <p:cNvPr id="2112" name="Rectangle 2123"/>
          <p:cNvSpPr>
            <a:spLocks noChangeArrowheads="1"/>
          </p:cNvSpPr>
          <p:nvPr/>
        </p:nvSpPr>
        <p:spPr bwMode="auto">
          <a:xfrm>
            <a:off x="6416145" y="6692474"/>
            <a:ext cx="1008063" cy="431800"/>
          </a:xfrm>
          <a:prstGeom prst="rect">
            <a:avLst/>
          </a:prstGeom>
          <a:solidFill>
            <a:srgbClr val="FFFF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br>
              <a:rPr lang="en-GB" sz="600" dirty="0"/>
            </a:br>
            <a:endParaRPr lang="en-GB" sz="600" b="1" dirty="0"/>
          </a:p>
          <a:p>
            <a:pPr defTabSz="1222375"/>
            <a:r>
              <a:rPr lang="en-GB" sz="550" dirty="0"/>
              <a:t>Customer Accounts Expert</a:t>
            </a:r>
            <a:br>
              <a:rPr lang="en-GB" sz="550" dirty="0"/>
            </a:br>
            <a:endParaRPr lang="en-GB" sz="550" b="1" dirty="0"/>
          </a:p>
        </p:txBody>
      </p:sp>
      <p:sp>
        <p:nvSpPr>
          <p:cNvPr id="2113" name="Rectangle 2122"/>
          <p:cNvSpPr>
            <a:spLocks noChangeArrowheads="1"/>
          </p:cNvSpPr>
          <p:nvPr/>
        </p:nvSpPr>
        <p:spPr bwMode="auto">
          <a:xfrm>
            <a:off x="6432823" y="7240809"/>
            <a:ext cx="1008063" cy="431800"/>
          </a:xfrm>
          <a:prstGeom prst="rect">
            <a:avLst/>
          </a:prstGeom>
          <a:solidFill>
            <a:srgbClr val="FFFF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600" dirty="0"/>
              <a:t>Cust</a:t>
            </a:r>
            <a:r>
              <a:rPr lang="en-GB" sz="550" dirty="0"/>
              <a:t>omer Accounts Advisor</a:t>
            </a:r>
          </a:p>
        </p:txBody>
      </p:sp>
      <p:sp>
        <p:nvSpPr>
          <p:cNvPr id="2114" name="Rectangle 2127"/>
          <p:cNvSpPr>
            <a:spLocks noChangeArrowheads="1"/>
          </p:cNvSpPr>
          <p:nvPr/>
        </p:nvSpPr>
        <p:spPr bwMode="auto">
          <a:xfrm>
            <a:off x="3806302" y="2105432"/>
            <a:ext cx="1655763" cy="345667"/>
          </a:xfrm>
          <a:prstGeom prst="rect">
            <a:avLst/>
          </a:prstGeom>
          <a:solidFill>
            <a:schemeClr val="bg1"/>
          </a:solidFill>
          <a:ln w="28575">
            <a:solidFill>
              <a:srgbClr val="009900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700" b="1" dirty="0">
                <a:solidFill>
                  <a:srgbClr val="009900"/>
                </a:solidFill>
              </a:rPr>
              <a:t>Development Sub-Committee</a:t>
            </a:r>
            <a:endParaRPr lang="en-GB" sz="700" dirty="0">
              <a:solidFill>
                <a:srgbClr val="009900"/>
              </a:solidFill>
            </a:endParaRPr>
          </a:p>
        </p:txBody>
      </p:sp>
      <p:sp>
        <p:nvSpPr>
          <p:cNvPr id="2115" name="Rectangle 2128"/>
          <p:cNvSpPr>
            <a:spLocks noChangeArrowheads="1"/>
          </p:cNvSpPr>
          <p:nvPr/>
        </p:nvSpPr>
        <p:spPr bwMode="auto">
          <a:xfrm>
            <a:off x="6113464" y="1327943"/>
            <a:ext cx="2087116" cy="287337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700" b="1"/>
              <a:t>ISHA BOARD</a:t>
            </a:r>
          </a:p>
        </p:txBody>
      </p:sp>
      <p:sp>
        <p:nvSpPr>
          <p:cNvPr id="2117" name="Rectangle 2133"/>
          <p:cNvSpPr>
            <a:spLocks noChangeArrowheads="1"/>
          </p:cNvSpPr>
          <p:nvPr/>
        </p:nvSpPr>
        <p:spPr bwMode="auto">
          <a:xfrm>
            <a:off x="4887913" y="3000375"/>
            <a:ext cx="1008062" cy="433388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/>
              <a:t>Development </a:t>
            </a:r>
            <a:r>
              <a:rPr lang="en-GB" sz="550" dirty="0"/>
              <a:t>Administrator</a:t>
            </a:r>
          </a:p>
        </p:txBody>
      </p:sp>
      <p:sp>
        <p:nvSpPr>
          <p:cNvPr id="2118" name="Rectangle 2138"/>
          <p:cNvSpPr>
            <a:spLocks noChangeArrowheads="1"/>
          </p:cNvSpPr>
          <p:nvPr/>
        </p:nvSpPr>
        <p:spPr bwMode="auto">
          <a:xfrm>
            <a:off x="689698" y="4309056"/>
            <a:ext cx="665836" cy="392106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dirty="0"/>
              <a:t>Major Projects Manager </a:t>
            </a:r>
          </a:p>
        </p:txBody>
      </p:sp>
      <p:sp>
        <p:nvSpPr>
          <p:cNvPr id="2119" name="Rectangle 2139"/>
          <p:cNvSpPr>
            <a:spLocks noChangeArrowheads="1"/>
          </p:cNvSpPr>
          <p:nvPr/>
        </p:nvSpPr>
        <p:spPr bwMode="auto">
          <a:xfrm>
            <a:off x="2794193" y="4335785"/>
            <a:ext cx="712076" cy="379744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endParaRPr lang="en-GB" sz="600" b="1" dirty="0"/>
          </a:p>
          <a:p>
            <a:pPr defTabSz="1222375"/>
            <a:r>
              <a:rPr lang="en-GB" sz="550" dirty="0"/>
              <a:t>Contracts Manager </a:t>
            </a:r>
          </a:p>
          <a:p>
            <a:pPr defTabSz="1222375"/>
            <a:endParaRPr lang="en-GB" sz="600" dirty="0"/>
          </a:p>
        </p:txBody>
      </p:sp>
      <p:sp>
        <p:nvSpPr>
          <p:cNvPr id="2120" name="Rectangle 2131"/>
          <p:cNvSpPr>
            <a:spLocks noChangeArrowheads="1"/>
          </p:cNvSpPr>
          <p:nvPr/>
        </p:nvSpPr>
        <p:spPr bwMode="auto">
          <a:xfrm>
            <a:off x="3257546" y="3648075"/>
            <a:ext cx="1008062" cy="431800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NRA Co-ordinator</a:t>
            </a:r>
          </a:p>
        </p:txBody>
      </p:sp>
      <p:sp>
        <p:nvSpPr>
          <p:cNvPr id="2122" name="Rectangle 2135"/>
          <p:cNvSpPr>
            <a:spLocks noChangeArrowheads="1"/>
          </p:cNvSpPr>
          <p:nvPr/>
        </p:nvSpPr>
        <p:spPr bwMode="auto">
          <a:xfrm>
            <a:off x="1360488" y="3648075"/>
            <a:ext cx="1008062" cy="431800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Development Programme Manager</a:t>
            </a:r>
          </a:p>
        </p:txBody>
      </p:sp>
      <p:sp>
        <p:nvSpPr>
          <p:cNvPr id="2123" name="Line 2153"/>
          <p:cNvSpPr>
            <a:spLocks noChangeShapeType="1"/>
          </p:cNvSpPr>
          <p:nvPr/>
        </p:nvSpPr>
        <p:spPr bwMode="auto">
          <a:xfrm flipH="1" flipV="1">
            <a:off x="3808413" y="3144838"/>
            <a:ext cx="0" cy="4318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4" name="Rectangle 2132"/>
          <p:cNvSpPr>
            <a:spLocks noChangeArrowheads="1"/>
          </p:cNvSpPr>
          <p:nvPr/>
        </p:nvSpPr>
        <p:spPr bwMode="auto">
          <a:xfrm>
            <a:off x="3521075" y="3000375"/>
            <a:ext cx="1008063" cy="431800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600" dirty="0"/>
              <a:t>Director of Development &amp; New Business</a:t>
            </a:r>
          </a:p>
        </p:txBody>
      </p:sp>
      <p:sp>
        <p:nvSpPr>
          <p:cNvPr id="2127" name="Rectangle 2093"/>
          <p:cNvSpPr>
            <a:spLocks noChangeArrowheads="1"/>
          </p:cNvSpPr>
          <p:nvPr/>
        </p:nvSpPr>
        <p:spPr bwMode="auto">
          <a:xfrm>
            <a:off x="6195452" y="6007101"/>
            <a:ext cx="792684" cy="431800"/>
          </a:xfrm>
          <a:prstGeom prst="rect">
            <a:avLst/>
          </a:prstGeom>
          <a:solidFill>
            <a:srgbClr val="FFFF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br>
              <a:rPr lang="en-GB" sz="600" b="1" dirty="0"/>
            </a:br>
            <a:endParaRPr lang="en-GB" sz="550" b="1" dirty="0"/>
          </a:p>
          <a:p>
            <a:pPr defTabSz="1222375"/>
            <a:r>
              <a:rPr lang="en-GB" sz="550" dirty="0"/>
              <a:t>Quality Services Coordinator</a:t>
            </a:r>
            <a:br>
              <a:rPr lang="en-GB" sz="550" dirty="0"/>
            </a:br>
            <a:endParaRPr lang="en-GB" sz="550" b="1" dirty="0"/>
          </a:p>
        </p:txBody>
      </p:sp>
      <p:sp>
        <p:nvSpPr>
          <p:cNvPr id="2128" name="Rectangle 2094"/>
          <p:cNvSpPr>
            <a:spLocks noChangeArrowheads="1"/>
          </p:cNvSpPr>
          <p:nvPr/>
        </p:nvSpPr>
        <p:spPr bwMode="auto">
          <a:xfrm>
            <a:off x="10691869" y="4008438"/>
            <a:ext cx="749113" cy="409772"/>
          </a:xfrm>
          <a:prstGeom prst="rect">
            <a:avLst/>
          </a:prstGeom>
          <a:solidFill>
            <a:srgbClr val="99CCFF"/>
          </a:solidFill>
          <a:ln w="4826">
            <a:solidFill>
              <a:srgbClr val="000000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Service Charge Coordinator </a:t>
            </a:r>
            <a:br>
              <a:rPr lang="en-GB" sz="550" dirty="0"/>
            </a:br>
            <a:endParaRPr lang="en-GB" sz="550" b="1" dirty="0"/>
          </a:p>
        </p:txBody>
      </p:sp>
      <p:pic>
        <p:nvPicPr>
          <p:cNvPr id="2130" name="Picture 2179" descr="ISHA logo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92136" y="1335881"/>
            <a:ext cx="6477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31" name="Line 2181"/>
          <p:cNvSpPr>
            <a:spLocks noChangeShapeType="1"/>
          </p:cNvSpPr>
          <p:nvPr/>
        </p:nvSpPr>
        <p:spPr bwMode="auto">
          <a:xfrm flipV="1">
            <a:off x="7528449" y="3696741"/>
            <a:ext cx="8949" cy="73127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32" name="Rectangle 2008"/>
          <p:cNvSpPr>
            <a:spLocks noChangeArrowheads="1"/>
          </p:cNvSpPr>
          <p:nvPr/>
        </p:nvSpPr>
        <p:spPr bwMode="auto">
          <a:xfrm>
            <a:off x="8930752" y="2960688"/>
            <a:ext cx="1035573" cy="431800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Finance Director</a:t>
            </a:r>
          </a:p>
        </p:txBody>
      </p:sp>
      <p:sp>
        <p:nvSpPr>
          <p:cNvPr id="2133" name="Rectangle 2020"/>
          <p:cNvSpPr>
            <a:spLocks noChangeArrowheads="1"/>
          </p:cNvSpPr>
          <p:nvPr/>
        </p:nvSpPr>
        <p:spPr bwMode="auto">
          <a:xfrm>
            <a:off x="6977063" y="4008438"/>
            <a:ext cx="1008062" cy="431800"/>
          </a:xfrm>
          <a:prstGeom prst="rect">
            <a:avLst/>
          </a:prstGeom>
          <a:solidFill>
            <a:schemeClr val="hlink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Business Manager</a:t>
            </a:r>
          </a:p>
        </p:txBody>
      </p:sp>
      <p:sp>
        <p:nvSpPr>
          <p:cNvPr id="2134" name="Rectangle 2012"/>
          <p:cNvSpPr>
            <a:spLocks noChangeArrowheads="1"/>
          </p:cNvSpPr>
          <p:nvPr/>
        </p:nvSpPr>
        <p:spPr bwMode="auto">
          <a:xfrm>
            <a:off x="9785220" y="2251955"/>
            <a:ext cx="1655762" cy="287337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700" b="1" dirty="0">
                <a:solidFill>
                  <a:schemeClr val="accent2"/>
                </a:solidFill>
              </a:rPr>
              <a:t>Audit &amp; Risk Committee</a:t>
            </a:r>
            <a:endParaRPr lang="en-GB" sz="700" dirty="0">
              <a:solidFill>
                <a:schemeClr val="accent2"/>
              </a:solidFill>
            </a:endParaRPr>
          </a:p>
        </p:txBody>
      </p:sp>
      <p:sp>
        <p:nvSpPr>
          <p:cNvPr id="2135" name="Rectangle 2091"/>
          <p:cNvSpPr>
            <a:spLocks noChangeArrowheads="1"/>
          </p:cNvSpPr>
          <p:nvPr/>
        </p:nvSpPr>
        <p:spPr bwMode="auto">
          <a:xfrm>
            <a:off x="3879851" y="6221415"/>
            <a:ext cx="1008062" cy="431800"/>
          </a:xfrm>
          <a:prstGeom prst="rect">
            <a:avLst/>
          </a:prstGeom>
          <a:solidFill>
            <a:srgbClr val="FFC0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Specialist Housing Officer</a:t>
            </a:r>
          </a:p>
        </p:txBody>
      </p:sp>
      <p:sp>
        <p:nvSpPr>
          <p:cNvPr id="2137" name="Rectangle 2089"/>
          <p:cNvSpPr>
            <a:spLocks noChangeArrowheads="1"/>
          </p:cNvSpPr>
          <p:nvPr/>
        </p:nvSpPr>
        <p:spPr bwMode="auto">
          <a:xfrm>
            <a:off x="2743198" y="6707983"/>
            <a:ext cx="1008063" cy="431800"/>
          </a:xfrm>
          <a:prstGeom prst="rect">
            <a:avLst/>
          </a:prstGeom>
          <a:solidFill>
            <a:srgbClr val="FFC0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Neighbourhood Services Manager</a:t>
            </a:r>
          </a:p>
        </p:txBody>
      </p:sp>
      <p:sp>
        <p:nvSpPr>
          <p:cNvPr id="2140" name="Rectangle 2085"/>
          <p:cNvSpPr>
            <a:spLocks noChangeArrowheads="1"/>
          </p:cNvSpPr>
          <p:nvPr/>
        </p:nvSpPr>
        <p:spPr bwMode="auto">
          <a:xfrm>
            <a:off x="2779744" y="7311225"/>
            <a:ext cx="1006475" cy="553455"/>
          </a:xfrm>
          <a:prstGeom prst="rect">
            <a:avLst/>
          </a:prstGeom>
          <a:solidFill>
            <a:srgbClr val="FFC0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Neighbourhood Services Officer x4</a:t>
            </a:r>
          </a:p>
        </p:txBody>
      </p:sp>
      <p:sp>
        <p:nvSpPr>
          <p:cNvPr id="2146" name="Rectangle 2198"/>
          <p:cNvSpPr>
            <a:spLocks noChangeArrowheads="1"/>
          </p:cNvSpPr>
          <p:nvPr/>
        </p:nvSpPr>
        <p:spPr bwMode="auto">
          <a:xfrm>
            <a:off x="7715483" y="7973661"/>
            <a:ext cx="781874" cy="785754"/>
          </a:xfrm>
          <a:prstGeom prst="rect">
            <a:avLst/>
          </a:prstGeom>
          <a:solidFill>
            <a:srgbClr val="FFFF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endParaRPr lang="en-GB" sz="550" b="1" dirty="0"/>
          </a:p>
          <a:p>
            <a:pPr defTabSz="1222375"/>
            <a:r>
              <a:rPr lang="en-GB" sz="550" dirty="0"/>
              <a:t>Customer Services Advisor x3</a:t>
            </a:r>
          </a:p>
          <a:p>
            <a:pPr defTabSz="1222375"/>
            <a:r>
              <a:rPr lang="en-GB" sz="550" dirty="0"/>
              <a:t> </a:t>
            </a:r>
          </a:p>
        </p:txBody>
      </p:sp>
      <p:sp>
        <p:nvSpPr>
          <p:cNvPr id="2147" name="Rectangle 2204"/>
          <p:cNvSpPr>
            <a:spLocks noChangeArrowheads="1"/>
          </p:cNvSpPr>
          <p:nvPr/>
        </p:nvSpPr>
        <p:spPr bwMode="auto">
          <a:xfrm>
            <a:off x="7079791" y="4577953"/>
            <a:ext cx="815668" cy="624068"/>
          </a:xfrm>
          <a:prstGeom prst="rect">
            <a:avLst/>
          </a:prstGeom>
          <a:solidFill>
            <a:schemeClr val="hlink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Business Customer Administrators</a:t>
            </a:r>
          </a:p>
        </p:txBody>
      </p:sp>
      <p:sp>
        <p:nvSpPr>
          <p:cNvPr id="2150" name="Rectangle 2141"/>
          <p:cNvSpPr>
            <a:spLocks noChangeArrowheads="1"/>
          </p:cNvSpPr>
          <p:nvPr/>
        </p:nvSpPr>
        <p:spPr bwMode="auto">
          <a:xfrm>
            <a:off x="5295016" y="4335785"/>
            <a:ext cx="712076" cy="360160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Senior Project Manager</a:t>
            </a:r>
          </a:p>
        </p:txBody>
      </p:sp>
      <p:sp>
        <p:nvSpPr>
          <p:cNvPr id="2153" name="Line 2211"/>
          <p:cNvSpPr>
            <a:spLocks noChangeShapeType="1"/>
          </p:cNvSpPr>
          <p:nvPr/>
        </p:nvSpPr>
        <p:spPr bwMode="auto">
          <a:xfrm>
            <a:off x="10385965" y="4791552"/>
            <a:ext cx="150756" cy="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54" name="Rectangle 1991"/>
          <p:cNvSpPr>
            <a:spLocks noChangeArrowheads="1"/>
          </p:cNvSpPr>
          <p:nvPr/>
        </p:nvSpPr>
        <p:spPr bwMode="auto">
          <a:xfrm>
            <a:off x="9295083" y="4580034"/>
            <a:ext cx="1008063" cy="433388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Senior Management Accountant </a:t>
            </a:r>
          </a:p>
        </p:txBody>
      </p:sp>
      <p:sp>
        <p:nvSpPr>
          <p:cNvPr id="2155" name="Rectangle 1996"/>
          <p:cNvSpPr>
            <a:spLocks noChangeArrowheads="1"/>
          </p:cNvSpPr>
          <p:nvPr/>
        </p:nvSpPr>
        <p:spPr bwMode="auto">
          <a:xfrm>
            <a:off x="9804399" y="3484563"/>
            <a:ext cx="1104351" cy="431800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Head of Finance</a:t>
            </a:r>
          </a:p>
        </p:txBody>
      </p:sp>
      <p:sp>
        <p:nvSpPr>
          <p:cNvPr id="2156" name="Rectangle 1994"/>
          <p:cNvSpPr>
            <a:spLocks noChangeArrowheads="1"/>
          </p:cNvSpPr>
          <p:nvPr/>
        </p:nvSpPr>
        <p:spPr bwMode="auto">
          <a:xfrm>
            <a:off x="8166743" y="5165141"/>
            <a:ext cx="781119" cy="384368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Finance Officer </a:t>
            </a:r>
            <a:br>
              <a:rPr lang="en-GB" sz="550" dirty="0"/>
            </a:br>
            <a:r>
              <a:rPr lang="en-GB" sz="550" dirty="0"/>
              <a:t>(Rents)</a:t>
            </a:r>
          </a:p>
        </p:txBody>
      </p:sp>
      <p:sp>
        <p:nvSpPr>
          <p:cNvPr id="2160" name="Text Box 2215"/>
          <p:cNvSpPr txBox="1">
            <a:spLocks noChangeArrowheads="1"/>
          </p:cNvSpPr>
          <p:nvPr/>
        </p:nvSpPr>
        <p:spPr bwMode="auto">
          <a:xfrm>
            <a:off x="2439988" y="1128713"/>
            <a:ext cx="1825620" cy="677108"/>
          </a:xfrm>
          <a:prstGeom prst="rect">
            <a:avLst/>
          </a:prstGeom>
          <a:solidFill>
            <a:srgbClr val="F8F8F8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8000" rIns="18000">
            <a:spAutoFit/>
          </a:bodyPr>
          <a:lstStyle>
            <a:lvl1pPr defTabSz="1222375" eaLnBrk="0" hangingPunct="0">
              <a:defRPr sz="5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1222375" eaLnBrk="0" hangingPunct="0">
              <a:defRPr sz="5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1222375" eaLnBrk="0" hangingPunct="0">
              <a:defRPr sz="5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1222375" eaLnBrk="0" hangingPunct="0">
              <a:defRPr sz="5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1222375" eaLnBrk="0" hangingPunct="0">
              <a:defRPr sz="5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1222375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1222375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1222375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1222375" eaLnBrk="0" fontAlgn="base" hangingPunct="0">
              <a:spcBef>
                <a:spcPct val="0"/>
              </a:spcBef>
              <a:spcAft>
                <a:spcPct val="0"/>
              </a:spcAft>
              <a:defRPr sz="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600" b="1" u="sng" dirty="0"/>
              <a:t>How to Contact Us</a:t>
            </a:r>
            <a:r>
              <a:rPr lang="en-GB" sz="600" b="1" dirty="0"/>
              <a:t> </a:t>
            </a:r>
          </a:p>
          <a:p>
            <a:pPr algn="l" eaLnBrk="1" hangingPunct="1"/>
            <a:endParaRPr lang="en-GB" sz="600" b="1" dirty="0"/>
          </a:p>
          <a:p>
            <a:pPr algn="l" eaLnBrk="1" hangingPunct="1"/>
            <a:r>
              <a:rPr lang="en-GB" sz="600" b="1" dirty="0"/>
              <a:t>By e-mail: </a:t>
            </a:r>
            <a:r>
              <a:rPr lang="en-GB" sz="600" dirty="0"/>
              <a:t>You can email us at </a:t>
            </a:r>
            <a:r>
              <a:rPr lang="en-GB" sz="600" b="1" dirty="0"/>
              <a:t>isha@isha.co.uk</a:t>
            </a:r>
          </a:p>
          <a:p>
            <a:pPr algn="l" eaLnBrk="1" hangingPunct="1"/>
            <a:endParaRPr lang="en-GB" sz="400" b="1" dirty="0"/>
          </a:p>
          <a:p>
            <a:pPr algn="l" eaLnBrk="1" hangingPunct="1"/>
            <a:br>
              <a:rPr lang="en-GB" sz="600" dirty="0"/>
            </a:br>
            <a:r>
              <a:rPr lang="en-GB" sz="600" b="1" dirty="0"/>
              <a:t>By telephone: </a:t>
            </a:r>
            <a:r>
              <a:rPr lang="en-GB" sz="600" dirty="0"/>
              <a:t>You can call us on </a:t>
            </a:r>
            <a:r>
              <a:rPr lang="en-GB" sz="600" b="1" dirty="0"/>
              <a:t>020 7704 7300</a:t>
            </a:r>
            <a:endParaRPr lang="en-GB" sz="600" dirty="0"/>
          </a:p>
          <a:p>
            <a:pPr algn="l" eaLnBrk="1" hangingPunct="1"/>
            <a:endParaRPr lang="en-GB" sz="400" dirty="0"/>
          </a:p>
        </p:txBody>
      </p:sp>
      <p:sp>
        <p:nvSpPr>
          <p:cNvPr id="2161" name="Line 2216"/>
          <p:cNvSpPr>
            <a:spLocks noChangeShapeType="1"/>
          </p:cNvSpPr>
          <p:nvPr/>
        </p:nvSpPr>
        <p:spPr bwMode="auto">
          <a:xfrm flipV="1">
            <a:off x="5537200" y="3576638"/>
            <a:ext cx="0" cy="21590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64" name="Rectangle 2136"/>
          <p:cNvSpPr>
            <a:spLocks noChangeArrowheads="1"/>
          </p:cNvSpPr>
          <p:nvPr/>
        </p:nvSpPr>
        <p:spPr bwMode="auto">
          <a:xfrm>
            <a:off x="5105400" y="3648075"/>
            <a:ext cx="1008063" cy="431800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New Business</a:t>
            </a:r>
          </a:p>
          <a:p>
            <a:pPr defTabSz="1222375"/>
            <a:r>
              <a:rPr lang="en-GB" sz="550" dirty="0"/>
              <a:t> Manager </a:t>
            </a:r>
          </a:p>
        </p:txBody>
      </p:sp>
      <p:sp>
        <p:nvSpPr>
          <p:cNvPr id="2165" name="Rectangle 2081"/>
          <p:cNvSpPr>
            <a:spLocks noChangeArrowheads="1"/>
          </p:cNvSpPr>
          <p:nvPr/>
        </p:nvSpPr>
        <p:spPr bwMode="auto">
          <a:xfrm>
            <a:off x="10517981" y="5801716"/>
            <a:ext cx="1008062" cy="431800"/>
          </a:xfrm>
          <a:prstGeom prst="rect">
            <a:avLst/>
          </a:prstGeom>
          <a:solidFill>
            <a:srgbClr val="CC66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600" dirty="0">
                <a:solidFill>
                  <a:schemeClr val="bg1"/>
                </a:solidFill>
              </a:rPr>
              <a:t>Head of Customer Homes</a:t>
            </a:r>
          </a:p>
        </p:txBody>
      </p:sp>
      <p:sp>
        <p:nvSpPr>
          <p:cNvPr id="2166" name="Rectangle 2219"/>
          <p:cNvSpPr>
            <a:spLocks noChangeArrowheads="1"/>
          </p:cNvSpPr>
          <p:nvPr/>
        </p:nvSpPr>
        <p:spPr bwMode="auto">
          <a:xfrm>
            <a:off x="9433535" y="6326980"/>
            <a:ext cx="1006475" cy="433388"/>
          </a:xfrm>
          <a:prstGeom prst="rect">
            <a:avLst/>
          </a:prstGeom>
          <a:solidFill>
            <a:srgbClr val="CC66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endParaRPr lang="en-GB" sz="600" b="1" dirty="0">
              <a:solidFill>
                <a:schemeClr val="bg1"/>
              </a:solidFill>
            </a:endParaRPr>
          </a:p>
          <a:p>
            <a:pPr defTabSz="1222375"/>
            <a:r>
              <a:rPr lang="en-GB" sz="600" dirty="0">
                <a:solidFill>
                  <a:schemeClr val="bg1"/>
                </a:solidFill>
              </a:rPr>
              <a:t>Customer Homes Compliance Manager</a:t>
            </a:r>
          </a:p>
          <a:p>
            <a:pPr defTabSz="1222375"/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2167" name="Rectangle 1996"/>
          <p:cNvSpPr>
            <a:spLocks noChangeArrowheads="1"/>
          </p:cNvSpPr>
          <p:nvPr/>
        </p:nvSpPr>
        <p:spPr bwMode="auto">
          <a:xfrm>
            <a:off x="9363199" y="4096459"/>
            <a:ext cx="871829" cy="340222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Finance Assistant</a:t>
            </a:r>
          </a:p>
        </p:txBody>
      </p:sp>
      <p:cxnSp>
        <p:nvCxnSpPr>
          <p:cNvPr id="2174" name="Straight Connector 10"/>
          <p:cNvCxnSpPr>
            <a:cxnSpLocks noChangeShapeType="1"/>
            <a:stCxn id="2095" idx="3"/>
          </p:cNvCxnSpPr>
          <p:nvPr/>
        </p:nvCxnSpPr>
        <p:spPr bwMode="auto">
          <a:xfrm flipV="1">
            <a:off x="6684963" y="2063750"/>
            <a:ext cx="2917825" cy="3175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75" name="Straight Connector 12"/>
          <p:cNvCxnSpPr>
            <a:cxnSpLocks noChangeShapeType="1"/>
          </p:cNvCxnSpPr>
          <p:nvPr/>
        </p:nvCxnSpPr>
        <p:spPr bwMode="auto">
          <a:xfrm>
            <a:off x="9602788" y="2063750"/>
            <a:ext cx="0" cy="896938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78" name="Rectangle 1996"/>
          <p:cNvSpPr>
            <a:spLocks noChangeArrowheads="1"/>
          </p:cNvSpPr>
          <p:nvPr/>
        </p:nvSpPr>
        <p:spPr bwMode="auto">
          <a:xfrm>
            <a:off x="1544341" y="5495132"/>
            <a:ext cx="1009650" cy="431800"/>
          </a:xfrm>
          <a:prstGeom prst="rect">
            <a:avLst/>
          </a:prstGeom>
          <a:solidFill>
            <a:srgbClr val="FFC0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600" dirty="0"/>
              <a:t>Head of Customer Neighbourhoods</a:t>
            </a:r>
          </a:p>
        </p:txBody>
      </p:sp>
      <p:cxnSp>
        <p:nvCxnSpPr>
          <p:cNvPr id="2180" name="Straight Connector 21"/>
          <p:cNvCxnSpPr>
            <a:cxnSpLocks noChangeShapeType="1"/>
          </p:cNvCxnSpPr>
          <p:nvPr/>
        </p:nvCxnSpPr>
        <p:spPr bwMode="auto">
          <a:xfrm>
            <a:off x="6115050" y="6872288"/>
            <a:ext cx="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88" name="Straight Connector 137"/>
          <p:cNvCxnSpPr>
            <a:cxnSpLocks noChangeShapeType="1"/>
          </p:cNvCxnSpPr>
          <p:nvPr/>
        </p:nvCxnSpPr>
        <p:spPr bwMode="auto">
          <a:xfrm>
            <a:off x="1576388" y="6434138"/>
            <a:ext cx="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89" name="Straight Connector 142"/>
          <p:cNvCxnSpPr>
            <a:cxnSpLocks noChangeShapeType="1"/>
          </p:cNvCxnSpPr>
          <p:nvPr/>
        </p:nvCxnSpPr>
        <p:spPr bwMode="auto">
          <a:xfrm>
            <a:off x="1576388" y="6434138"/>
            <a:ext cx="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92" name="Straight Connector 153"/>
          <p:cNvCxnSpPr>
            <a:cxnSpLocks noChangeShapeType="1"/>
            <a:endCxn id="2113" idx="3"/>
          </p:cNvCxnSpPr>
          <p:nvPr/>
        </p:nvCxnSpPr>
        <p:spPr bwMode="auto">
          <a:xfrm flipH="1">
            <a:off x="7440886" y="7456709"/>
            <a:ext cx="110915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5" name="Rectangle 2121"/>
          <p:cNvSpPr>
            <a:spLocks noChangeArrowheads="1"/>
          </p:cNvSpPr>
          <p:nvPr/>
        </p:nvSpPr>
        <p:spPr bwMode="auto">
          <a:xfrm>
            <a:off x="7035771" y="6005515"/>
            <a:ext cx="1008062" cy="431800"/>
          </a:xfrm>
          <a:prstGeom prst="rect">
            <a:avLst/>
          </a:prstGeom>
          <a:solidFill>
            <a:srgbClr val="FFFF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br>
              <a:rPr lang="en-GB" sz="600" b="1" dirty="0"/>
            </a:br>
            <a:br>
              <a:rPr lang="en-GB" sz="600" dirty="0"/>
            </a:br>
            <a:endParaRPr lang="en-GB" sz="600" b="1" dirty="0"/>
          </a:p>
          <a:p>
            <a:pPr defTabSz="1222375"/>
            <a:r>
              <a:rPr lang="en-GB" sz="550" dirty="0"/>
              <a:t>Customer Accounts Manager</a:t>
            </a:r>
            <a:br>
              <a:rPr lang="en-GB" sz="550" dirty="0"/>
            </a:br>
            <a:endParaRPr lang="en-GB" sz="550" b="1" dirty="0"/>
          </a:p>
          <a:p>
            <a:pPr defTabSz="1222375"/>
            <a:endParaRPr lang="en-GB" sz="600" dirty="0"/>
          </a:p>
        </p:txBody>
      </p:sp>
      <p:cxnSp>
        <p:nvCxnSpPr>
          <p:cNvPr id="171" name="Straight Connector 135"/>
          <p:cNvCxnSpPr>
            <a:cxnSpLocks noChangeShapeType="1"/>
          </p:cNvCxnSpPr>
          <p:nvPr/>
        </p:nvCxnSpPr>
        <p:spPr bwMode="auto">
          <a:xfrm flipH="1">
            <a:off x="8043833" y="6129242"/>
            <a:ext cx="117683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7" name="Straight Connector 146"/>
          <p:cNvCxnSpPr>
            <a:cxnSpLocks noChangeShapeType="1"/>
          </p:cNvCxnSpPr>
          <p:nvPr/>
        </p:nvCxnSpPr>
        <p:spPr bwMode="auto">
          <a:xfrm>
            <a:off x="7549463" y="6437315"/>
            <a:ext cx="0" cy="1035841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Rectangle 1994"/>
          <p:cNvSpPr>
            <a:spLocks noChangeArrowheads="1"/>
          </p:cNvSpPr>
          <p:nvPr/>
        </p:nvSpPr>
        <p:spPr bwMode="auto">
          <a:xfrm>
            <a:off x="10003016" y="5134074"/>
            <a:ext cx="749418" cy="402480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Finance Officer </a:t>
            </a:r>
          </a:p>
          <a:p>
            <a:pPr defTabSz="1222375"/>
            <a:endParaRPr lang="en-GB" sz="550" dirty="0"/>
          </a:p>
        </p:txBody>
      </p:sp>
      <p:sp>
        <p:nvSpPr>
          <p:cNvPr id="168" name="Line 2213"/>
          <p:cNvSpPr>
            <a:spLocks noChangeShapeType="1"/>
          </p:cNvSpPr>
          <p:nvPr/>
        </p:nvSpPr>
        <p:spPr bwMode="auto">
          <a:xfrm>
            <a:off x="9900688" y="5020807"/>
            <a:ext cx="0" cy="330754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4" name="Line 2076"/>
          <p:cNvSpPr>
            <a:spLocks noChangeShapeType="1"/>
          </p:cNvSpPr>
          <p:nvPr/>
        </p:nvSpPr>
        <p:spPr bwMode="auto">
          <a:xfrm flipH="1" flipV="1">
            <a:off x="10517978" y="3925091"/>
            <a:ext cx="0" cy="586583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5" name="Line 662"/>
          <p:cNvSpPr>
            <a:spLocks noChangeShapeType="1"/>
          </p:cNvSpPr>
          <p:nvPr/>
        </p:nvSpPr>
        <p:spPr bwMode="auto">
          <a:xfrm>
            <a:off x="2035971" y="5439569"/>
            <a:ext cx="3931442" cy="21579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215" name="Straight Connector 164"/>
          <p:cNvCxnSpPr>
            <a:cxnSpLocks noChangeShapeType="1"/>
          </p:cNvCxnSpPr>
          <p:nvPr/>
        </p:nvCxnSpPr>
        <p:spPr bwMode="auto">
          <a:xfrm flipV="1">
            <a:off x="4491038" y="6035669"/>
            <a:ext cx="0" cy="199781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7" name="Straight Connector 135"/>
          <p:cNvCxnSpPr>
            <a:cxnSpLocks noChangeShapeType="1"/>
            <a:endCxn id="2178" idx="0"/>
          </p:cNvCxnSpPr>
          <p:nvPr/>
        </p:nvCxnSpPr>
        <p:spPr bwMode="auto">
          <a:xfrm>
            <a:off x="2049166" y="5438378"/>
            <a:ext cx="0" cy="56754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1" name="Rectangle 2087"/>
          <p:cNvSpPr>
            <a:spLocks noChangeArrowheads="1"/>
          </p:cNvSpPr>
          <p:nvPr/>
        </p:nvSpPr>
        <p:spPr bwMode="auto">
          <a:xfrm>
            <a:off x="5052902" y="6203950"/>
            <a:ext cx="1006475" cy="431800"/>
          </a:xfrm>
          <a:prstGeom prst="rect">
            <a:avLst/>
          </a:prstGeom>
          <a:solidFill>
            <a:srgbClr val="FFC0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Outreach Support Officer x3</a:t>
            </a:r>
          </a:p>
        </p:txBody>
      </p:sp>
      <p:cxnSp>
        <p:nvCxnSpPr>
          <p:cNvPr id="216" name="Straight Connector 164"/>
          <p:cNvCxnSpPr>
            <a:cxnSpLocks noChangeShapeType="1"/>
          </p:cNvCxnSpPr>
          <p:nvPr/>
        </p:nvCxnSpPr>
        <p:spPr bwMode="auto">
          <a:xfrm flipV="1">
            <a:off x="5320680" y="6084491"/>
            <a:ext cx="0" cy="119459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0" name="Line 2095"/>
          <p:cNvSpPr>
            <a:spLocks noChangeShapeType="1"/>
          </p:cNvSpPr>
          <p:nvPr/>
        </p:nvSpPr>
        <p:spPr bwMode="auto">
          <a:xfrm flipV="1">
            <a:off x="2313706" y="6528789"/>
            <a:ext cx="940663" cy="10807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3" name="Line 2209"/>
          <p:cNvSpPr>
            <a:spLocks noChangeShapeType="1"/>
          </p:cNvSpPr>
          <p:nvPr/>
        </p:nvSpPr>
        <p:spPr bwMode="auto">
          <a:xfrm flipV="1">
            <a:off x="3254372" y="6528791"/>
            <a:ext cx="3173" cy="179191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1" name="Line 2209"/>
          <p:cNvSpPr>
            <a:spLocks noChangeShapeType="1"/>
          </p:cNvSpPr>
          <p:nvPr/>
        </p:nvSpPr>
        <p:spPr bwMode="auto">
          <a:xfrm flipH="1" flipV="1">
            <a:off x="3254369" y="7142955"/>
            <a:ext cx="0" cy="164974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6" name="Line 2113"/>
          <p:cNvSpPr>
            <a:spLocks noChangeShapeType="1"/>
          </p:cNvSpPr>
          <p:nvPr/>
        </p:nvSpPr>
        <p:spPr bwMode="auto">
          <a:xfrm flipV="1">
            <a:off x="8552393" y="5693147"/>
            <a:ext cx="0" cy="304427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2" name="Line 2096"/>
          <p:cNvSpPr>
            <a:spLocks noChangeShapeType="1"/>
          </p:cNvSpPr>
          <p:nvPr/>
        </p:nvSpPr>
        <p:spPr bwMode="auto">
          <a:xfrm flipH="1" flipV="1">
            <a:off x="2085739" y="5943586"/>
            <a:ext cx="3173" cy="959775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1" name="Line 2153"/>
          <p:cNvSpPr>
            <a:spLocks noChangeShapeType="1"/>
          </p:cNvSpPr>
          <p:nvPr/>
        </p:nvSpPr>
        <p:spPr bwMode="auto">
          <a:xfrm flipH="1" flipV="1">
            <a:off x="3808413" y="3568699"/>
            <a:ext cx="0" cy="80169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0" name="Rectangle 2011"/>
          <p:cNvSpPr>
            <a:spLocks noChangeArrowheads="1"/>
          </p:cNvSpPr>
          <p:nvPr/>
        </p:nvSpPr>
        <p:spPr bwMode="auto">
          <a:xfrm>
            <a:off x="6600454" y="2372285"/>
            <a:ext cx="933128" cy="431800"/>
          </a:xfrm>
          <a:prstGeom prst="rect">
            <a:avLst/>
          </a:prstGeom>
          <a:solidFill>
            <a:srgbClr val="969696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>
                <a:solidFill>
                  <a:schemeClr val="bg1"/>
                </a:solidFill>
              </a:rPr>
              <a:t>Head of Communications and Involvement</a:t>
            </a:r>
          </a:p>
        </p:txBody>
      </p:sp>
      <p:sp>
        <p:nvSpPr>
          <p:cNvPr id="213" name="Line 2113"/>
          <p:cNvSpPr>
            <a:spLocks noChangeShapeType="1"/>
          </p:cNvSpPr>
          <p:nvPr/>
        </p:nvSpPr>
        <p:spPr bwMode="auto">
          <a:xfrm flipH="1" flipV="1">
            <a:off x="8490387" y="2617787"/>
            <a:ext cx="1756" cy="393370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3" name="Line 2113"/>
          <p:cNvSpPr>
            <a:spLocks noChangeShapeType="1"/>
          </p:cNvSpPr>
          <p:nvPr/>
        </p:nvSpPr>
        <p:spPr bwMode="auto">
          <a:xfrm flipH="1" flipV="1">
            <a:off x="10865296" y="3910512"/>
            <a:ext cx="0" cy="103777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3" name="Rectangle 2132"/>
          <p:cNvSpPr>
            <a:spLocks noChangeArrowheads="1"/>
          </p:cNvSpPr>
          <p:nvPr/>
        </p:nvSpPr>
        <p:spPr bwMode="auto">
          <a:xfrm>
            <a:off x="2008981" y="3000375"/>
            <a:ext cx="1008063" cy="431800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Sales and Marketing Manager</a:t>
            </a:r>
          </a:p>
        </p:txBody>
      </p:sp>
      <p:sp>
        <p:nvSpPr>
          <p:cNvPr id="194" name="Rectangle 2132"/>
          <p:cNvSpPr>
            <a:spLocks noChangeArrowheads="1"/>
          </p:cNvSpPr>
          <p:nvPr/>
        </p:nvSpPr>
        <p:spPr bwMode="auto">
          <a:xfrm>
            <a:off x="695277" y="3000375"/>
            <a:ext cx="1008063" cy="431800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Sales and Marketing Officer </a:t>
            </a:r>
          </a:p>
        </p:txBody>
      </p:sp>
      <p:sp>
        <p:nvSpPr>
          <p:cNvPr id="195" name="Line 495"/>
          <p:cNvSpPr>
            <a:spLocks noChangeShapeType="1"/>
          </p:cNvSpPr>
          <p:nvPr/>
        </p:nvSpPr>
        <p:spPr bwMode="auto">
          <a:xfrm>
            <a:off x="2996406" y="3217069"/>
            <a:ext cx="524669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8" name="Line 495"/>
          <p:cNvSpPr>
            <a:spLocks noChangeShapeType="1"/>
          </p:cNvSpPr>
          <p:nvPr/>
        </p:nvSpPr>
        <p:spPr bwMode="auto">
          <a:xfrm flipV="1">
            <a:off x="1703340" y="3216275"/>
            <a:ext cx="305641" cy="794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9" name="Line 2113"/>
          <p:cNvSpPr>
            <a:spLocks noChangeShapeType="1"/>
          </p:cNvSpPr>
          <p:nvPr/>
        </p:nvSpPr>
        <p:spPr bwMode="auto">
          <a:xfrm flipV="1">
            <a:off x="10952810" y="5681664"/>
            <a:ext cx="0" cy="115489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2" name="Rectangle 2203"/>
          <p:cNvSpPr>
            <a:spLocks noChangeArrowheads="1"/>
          </p:cNvSpPr>
          <p:nvPr/>
        </p:nvSpPr>
        <p:spPr bwMode="auto">
          <a:xfrm>
            <a:off x="10536721" y="6326980"/>
            <a:ext cx="1006475" cy="433388"/>
          </a:xfrm>
          <a:prstGeom prst="rect">
            <a:avLst/>
          </a:prstGeom>
          <a:solidFill>
            <a:srgbClr val="CC66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600" dirty="0">
                <a:solidFill>
                  <a:schemeClr val="bg1"/>
                </a:solidFill>
              </a:rPr>
              <a:t>Senior Surveyor &amp; Contracts Manager</a:t>
            </a:r>
          </a:p>
        </p:txBody>
      </p:sp>
      <p:cxnSp>
        <p:nvCxnSpPr>
          <p:cNvPr id="3" name="Straight Connector 2"/>
          <p:cNvCxnSpPr>
            <a:stCxn id="174" idx="0"/>
          </p:cNvCxnSpPr>
          <p:nvPr/>
        </p:nvCxnSpPr>
        <p:spPr bwMode="auto">
          <a:xfrm>
            <a:off x="10517978" y="4511674"/>
            <a:ext cx="1135065" cy="1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4" name="Rectangle 1995"/>
          <p:cNvSpPr>
            <a:spLocks noChangeArrowheads="1"/>
          </p:cNvSpPr>
          <p:nvPr/>
        </p:nvSpPr>
        <p:spPr bwMode="auto">
          <a:xfrm>
            <a:off x="10975922" y="5129600"/>
            <a:ext cx="834099" cy="411384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Finance Officer</a:t>
            </a:r>
          </a:p>
          <a:p>
            <a:pPr defTabSz="1222375"/>
            <a:r>
              <a:rPr lang="en-GB" sz="550" dirty="0"/>
              <a:t>(Payroll &amp; Service Charges)</a:t>
            </a:r>
          </a:p>
        </p:txBody>
      </p:sp>
      <p:sp>
        <p:nvSpPr>
          <p:cNvPr id="206" name="Line 2213"/>
          <p:cNvSpPr>
            <a:spLocks noChangeShapeType="1"/>
          </p:cNvSpPr>
          <p:nvPr/>
        </p:nvSpPr>
        <p:spPr bwMode="auto">
          <a:xfrm>
            <a:off x="11650902" y="4511674"/>
            <a:ext cx="0" cy="6836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8" name="Line 2213"/>
          <p:cNvSpPr>
            <a:spLocks noChangeShapeType="1"/>
          </p:cNvSpPr>
          <p:nvPr/>
        </p:nvSpPr>
        <p:spPr bwMode="auto">
          <a:xfrm>
            <a:off x="11657385" y="4957842"/>
            <a:ext cx="0" cy="169896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3" name="Rectangle 2133"/>
          <p:cNvSpPr>
            <a:spLocks noChangeArrowheads="1"/>
          </p:cNvSpPr>
          <p:nvPr/>
        </p:nvSpPr>
        <p:spPr bwMode="auto">
          <a:xfrm>
            <a:off x="194788" y="3648869"/>
            <a:ext cx="742192" cy="443848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New Homes Customer Care Coordinator</a:t>
            </a:r>
          </a:p>
        </p:txBody>
      </p:sp>
      <p:cxnSp>
        <p:nvCxnSpPr>
          <p:cNvPr id="219" name="Straight Connector 155"/>
          <p:cNvCxnSpPr>
            <a:cxnSpLocks noChangeShapeType="1"/>
          </p:cNvCxnSpPr>
          <p:nvPr/>
        </p:nvCxnSpPr>
        <p:spPr bwMode="auto">
          <a:xfrm flipH="1">
            <a:off x="945989" y="3759683"/>
            <a:ext cx="423508" cy="6818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" name="Straight Connector 3"/>
          <p:cNvCxnSpPr/>
          <p:nvPr/>
        </p:nvCxnSpPr>
        <p:spPr bwMode="auto">
          <a:xfrm>
            <a:off x="9602788" y="2063750"/>
            <a:ext cx="1037048" cy="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2" name="Line 2076"/>
          <p:cNvSpPr>
            <a:spLocks noChangeShapeType="1"/>
          </p:cNvSpPr>
          <p:nvPr/>
        </p:nvSpPr>
        <p:spPr bwMode="auto">
          <a:xfrm flipV="1">
            <a:off x="12436833" y="3764752"/>
            <a:ext cx="0" cy="320677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3" name="Rectangle 1995"/>
          <p:cNvSpPr>
            <a:spLocks noChangeArrowheads="1"/>
          </p:cNvSpPr>
          <p:nvPr/>
        </p:nvSpPr>
        <p:spPr bwMode="auto">
          <a:xfrm>
            <a:off x="11995511" y="4076700"/>
            <a:ext cx="704529" cy="322557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Systems Analyst</a:t>
            </a:r>
            <a:endParaRPr lang="en-GB" sz="550" b="1" dirty="0"/>
          </a:p>
        </p:txBody>
      </p:sp>
      <p:sp>
        <p:nvSpPr>
          <p:cNvPr id="236" name="Line 2209"/>
          <p:cNvSpPr>
            <a:spLocks noChangeShapeType="1"/>
          </p:cNvSpPr>
          <p:nvPr/>
        </p:nvSpPr>
        <p:spPr bwMode="auto">
          <a:xfrm flipH="1" flipV="1">
            <a:off x="6352112" y="5577778"/>
            <a:ext cx="1063" cy="42297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241" name="Straight Connector 17"/>
          <p:cNvCxnSpPr>
            <a:cxnSpLocks noChangeShapeType="1"/>
          </p:cNvCxnSpPr>
          <p:nvPr/>
        </p:nvCxnSpPr>
        <p:spPr bwMode="auto">
          <a:xfrm flipH="1">
            <a:off x="6345689" y="2293937"/>
            <a:ext cx="6422" cy="285770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3" name="Straight Connector 17"/>
          <p:cNvCxnSpPr>
            <a:cxnSpLocks noChangeShapeType="1"/>
            <a:endCxn id="2097" idx="0"/>
          </p:cNvCxnSpPr>
          <p:nvPr/>
        </p:nvCxnSpPr>
        <p:spPr bwMode="auto">
          <a:xfrm>
            <a:off x="8890000" y="2063750"/>
            <a:ext cx="0" cy="122237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Connector 4"/>
          <p:cNvCxnSpPr>
            <a:cxnSpLocks/>
          </p:cNvCxnSpPr>
          <p:nvPr/>
        </p:nvCxnSpPr>
        <p:spPr bwMode="auto">
          <a:xfrm flipH="1">
            <a:off x="10903309" y="3757535"/>
            <a:ext cx="1533524" cy="1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4" name="Line 2113"/>
          <p:cNvSpPr>
            <a:spLocks noChangeShapeType="1"/>
          </p:cNvSpPr>
          <p:nvPr/>
        </p:nvSpPr>
        <p:spPr bwMode="auto">
          <a:xfrm flipH="1" flipV="1">
            <a:off x="10978425" y="6223000"/>
            <a:ext cx="0" cy="103980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5" name="Line 2113"/>
          <p:cNvSpPr>
            <a:spLocks noChangeShapeType="1"/>
          </p:cNvSpPr>
          <p:nvPr/>
        </p:nvSpPr>
        <p:spPr bwMode="auto">
          <a:xfrm flipH="1" flipV="1">
            <a:off x="10996613" y="6753224"/>
            <a:ext cx="0" cy="92076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7" name="Rectangle 2083"/>
          <p:cNvSpPr>
            <a:spLocks noChangeArrowheads="1"/>
          </p:cNvSpPr>
          <p:nvPr/>
        </p:nvSpPr>
        <p:spPr bwMode="auto">
          <a:xfrm>
            <a:off x="9569745" y="6908673"/>
            <a:ext cx="807980" cy="433388"/>
          </a:xfrm>
          <a:prstGeom prst="rect">
            <a:avLst/>
          </a:prstGeom>
          <a:solidFill>
            <a:srgbClr val="CC66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>
                <a:solidFill>
                  <a:schemeClr val="bg1"/>
                </a:solidFill>
              </a:rPr>
              <a:t>Customer Homes Compliance Coordinator</a:t>
            </a:r>
          </a:p>
        </p:txBody>
      </p:sp>
      <p:cxnSp>
        <p:nvCxnSpPr>
          <p:cNvPr id="276" name="Straight Connector 180"/>
          <p:cNvCxnSpPr>
            <a:cxnSpLocks noChangeShapeType="1"/>
          </p:cNvCxnSpPr>
          <p:nvPr/>
        </p:nvCxnSpPr>
        <p:spPr bwMode="auto">
          <a:xfrm flipH="1">
            <a:off x="9929813" y="6035669"/>
            <a:ext cx="588166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2" name="Straight Connector 281"/>
          <p:cNvCxnSpPr/>
          <p:nvPr/>
        </p:nvCxnSpPr>
        <p:spPr bwMode="auto">
          <a:xfrm>
            <a:off x="2553991" y="5783463"/>
            <a:ext cx="1873546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3" name="Line 2213"/>
          <p:cNvSpPr>
            <a:spLocks noChangeShapeType="1"/>
          </p:cNvSpPr>
          <p:nvPr/>
        </p:nvSpPr>
        <p:spPr bwMode="auto">
          <a:xfrm flipH="1">
            <a:off x="12166934" y="4957843"/>
            <a:ext cx="0" cy="169895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6" name="Straight Connector 5"/>
          <p:cNvCxnSpPr>
            <a:cxnSpLocks/>
            <a:stCxn id="2108" idx="2"/>
          </p:cNvCxnSpPr>
          <p:nvPr/>
        </p:nvCxnSpPr>
        <p:spPr bwMode="auto">
          <a:xfrm>
            <a:off x="8552394" y="6429375"/>
            <a:ext cx="3545" cy="1443611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0" name="Straight Connector 164"/>
          <p:cNvCxnSpPr>
            <a:cxnSpLocks noChangeShapeType="1"/>
          </p:cNvCxnSpPr>
          <p:nvPr/>
        </p:nvCxnSpPr>
        <p:spPr bwMode="auto">
          <a:xfrm flipV="1">
            <a:off x="8287691" y="7872986"/>
            <a:ext cx="0" cy="110332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4" name="Rectangle 2177"/>
          <p:cNvSpPr>
            <a:spLocks noChangeArrowheads="1"/>
          </p:cNvSpPr>
          <p:nvPr/>
        </p:nvSpPr>
        <p:spPr bwMode="auto">
          <a:xfrm>
            <a:off x="8739665" y="7973808"/>
            <a:ext cx="863123" cy="431800"/>
          </a:xfrm>
          <a:prstGeom prst="rect">
            <a:avLst/>
          </a:prstGeom>
          <a:solidFill>
            <a:srgbClr val="FFFF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endParaRPr lang="en-GB" sz="550" b="1" dirty="0"/>
          </a:p>
          <a:p>
            <a:pPr defTabSz="1222375"/>
            <a:r>
              <a:rPr lang="en-GB" sz="550" dirty="0"/>
              <a:t>Customer Services Expert x2</a:t>
            </a:r>
          </a:p>
          <a:p>
            <a:pPr defTabSz="1222375"/>
            <a:endParaRPr lang="en-GB" sz="550" b="1" dirty="0"/>
          </a:p>
        </p:txBody>
      </p:sp>
      <p:cxnSp>
        <p:nvCxnSpPr>
          <p:cNvPr id="217" name="Straight Connector 173"/>
          <p:cNvCxnSpPr>
            <a:cxnSpLocks noChangeShapeType="1"/>
          </p:cNvCxnSpPr>
          <p:nvPr/>
        </p:nvCxnSpPr>
        <p:spPr bwMode="auto">
          <a:xfrm flipV="1">
            <a:off x="9096580" y="7867299"/>
            <a:ext cx="0" cy="106363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8" name="Straight Connector 17"/>
          <p:cNvCxnSpPr>
            <a:cxnSpLocks noChangeShapeType="1"/>
          </p:cNvCxnSpPr>
          <p:nvPr/>
        </p:nvCxnSpPr>
        <p:spPr bwMode="auto">
          <a:xfrm>
            <a:off x="10639836" y="2063750"/>
            <a:ext cx="0" cy="18415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5" name="Straight Connector 17"/>
          <p:cNvCxnSpPr>
            <a:cxnSpLocks noChangeShapeType="1"/>
          </p:cNvCxnSpPr>
          <p:nvPr/>
        </p:nvCxnSpPr>
        <p:spPr bwMode="auto">
          <a:xfrm>
            <a:off x="9865519" y="2539292"/>
            <a:ext cx="0" cy="421396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3" name="Rectangle 1996"/>
          <p:cNvSpPr>
            <a:spLocks noChangeArrowheads="1"/>
          </p:cNvSpPr>
          <p:nvPr/>
        </p:nvSpPr>
        <p:spPr bwMode="auto">
          <a:xfrm>
            <a:off x="4411709" y="5626093"/>
            <a:ext cx="1009650" cy="470098"/>
          </a:xfrm>
          <a:prstGeom prst="rect">
            <a:avLst/>
          </a:prstGeom>
          <a:solidFill>
            <a:srgbClr val="FFC0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Specialist Housing Manager </a:t>
            </a:r>
          </a:p>
          <a:p>
            <a:pPr defTabSz="1222375"/>
            <a:endParaRPr lang="en-GB" sz="550" dirty="0"/>
          </a:p>
        </p:txBody>
      </p:sp>
      <p:sp>
        <p:nvSpPr>
          <p:cNvPr id="258" name="Rectangle 2093"/>
          <p:cNvSpPr>
            <a:spLocks noChangeArrowheads="1"/>
          </p:cNvSpPr>
          <p:nvPr/>
        </p:nvSpPr>
        <p:spPr bwMode="auto">
          <a:xfrm>
            <a:off x="825880" y="6903361"/>
            <a:ext cx="776061" cy="404568"/>
          </a:xfrm>
          <a:prstGeom prst="rect">
            <a:avLst/>
          </a:prstGeom>
          <a:solidFill>
            <a:srgbClr val="FFC0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endParaRPr lang="en-GB" sz="550" b="1" dirty="0"/>
          </a:p>
          <a:p>
            <a:pPr defTabSz="1222375"/>
            <a:r>
              <a:rPr lang="en-GB" sz="550" dirty="0"/>
              <a:t>Housing Expert </a:t>
            </a:r>
          </a:p>
          <a:p>
            <a:pPr defTabSz="1222375"/>
            <a:r>
              <a:rPr lang="en-GB" sz="550" dirty="0"/>
              <a:t>(Priority Estates) </a:t>
            </a:r>
          </a:p>
          <a:p>
            <a:pPr defTabSz="1222375"/>
            <a:br>
              <a:rPr lang="en-GB" sz="550" dirty="0"/>
            </a:br>
            <a:endParaRPr lang="en-GB" sz="550" b="1" dirty="0"/>
          </a:p>
        </p:txBody>
      </p:sp>
      <p:cxnSp>
        <p:nvCxnSpPr>
          <p:cNvPr id="224" name="Straight Connector 223"/>
          <p:cNvCxnSpPr>
            <a:cxnSpLocks/>
          </p:cNvCxnSpPr>
          <p:nvPr/>
        </p:nvCxnSpPr>
        <p:spPr bwMode="auto">
          <a:xfrm flipV="1">
            <a:off x="11703184" y="6533057"/>
            <a:ext cx="0" cy="1082884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>
            <a:cxnSpLocks/>
            <a:stCxn id="202" idx="3"/>
          </p:cNvCxnSpPr>
          <p:nvPr/>
        </p:nvCxnSpPr>
        <p:spPr bwMode="auto">
          <a:xfrm flipV="1">
            <a:off x="11543196" y="6543178"/>
            <a:ext cx="159988" cy="496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>
            <a:cxnSpLocks/>
            <a:stCxn id="2154" idx="1"/>
          </p:cNvCxnSpPr>
          <p:nvPr/>
        </p:nvCxnSpPr>
        <p:spPr bwMode="auto">
          <a:xfrm flipH="1">
            <a:off x="9212263" y="4796728"/>
            <a:ext cx="82820" cy="3871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V="1">
            <a:off x="9212263" y="3392490"/>
            <a:ext cx="0" cy="1404238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4" name="Rectangle 2009"/>
          <p:cNvSpPr>
            <a:spLocks noChangeArrowheads="1"/>
          </p:cNvSpPr>
          <p:nvPr/>
        </p:nvSpPr>
        <p:spPr bwMode="auto">
          <a:xfrm>
            <a:off x="11554504" y="4571523"/>
            <a:ext cx="906027" cy="379969"/>
          </a:xfrm>
          <a:prstGeom prst="rect">
            <a:avLst/>
          </a:prstGeom>
          <a:solidFill>
            <a:srgbClr val="99CCFF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r>
              <a:rPr lang="en-GB" sz="550" dirty="0"/>
              <a:t>Finance and Payroll Management Accountant</a:t>
            </a:r>
          </a:p>
        </p:txBody>
      </p:sp>
      <p:cxnSp>
        <p:nvCxnSpPr>
          <p:cNvPr id="260" name="Straight Connector 259"/>
          <p:cNvCxnSpPr>
            <a:cxnSpLocks/>
            <a:endCxn id="2153" idx="0"/>
          </p:cNvCxnSpPr>
          <p:nvPr/>
        </p:nvCxnSpPr>
        <p:spPr bwMode="auto">
          <a:xfrm>
            <a:off x="10380372" y="3918841"/>
            <a:ext cx="5593" cy="872711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6" name="Straight Connector 265"/>
          <p:cNvCxnSpPr/>
          <p:nvPr/>
        </p:nvCxnSpPr>
        <p:spPr bwMode="auto">
          <a:xfrm>
            <a:off x="9635772" y="3721100"/>
            <a:ext cx="0" cy="373509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Straight Connector 8"/>
          <p:cNvCxnSpPr>
            <a:cxnSpLocks/>
          </p:cNvCxnSpPr>
          <p:nvPr/>
        </p:nvCxnSpPr>
        <p:spPr bwMode="auto">
          <a:xfrm flipV="1">
            <a:off x="8780806" y="3176589"/>
            <a:ext cx="0" cy="518713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>
            <a:endCxn id="2132" idx="1"/>
          </p:cNvCxnSpPr>
          <p:nvPr/>
        </p:nvCxnSpPr>
        <p:spPr bwMode="auto">
          <a:xfrm flipV="1">
            <a:off x="8780806" y="3176588"/>
            <a:ext cx="149946" cy="1089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2" name="Line 473"/>
          <p:cNvSpPr>
            <a:spLocks noChangeShapeType="1"/>
          </p:cNvSpPr>
          <p:nvPr/>
        </p:nvSpPr>
        <p:spPr bwMode="auto">
          <a:xfrm>
            <a:off x="5967413" y="2282825"/>
            <a:ext cx="0" cy="481330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6" name="Line 473"/>
          <p:cNvSpPr>
            <a:spLocks noChangeShapeType="1"/>
          </p:cNvSpPr>
          <p:nvPr/>
        </p:nvSpPr>
        <p:spPr bwMode="auto">
          <a:xfrm>
            <a:off x="7153088" y="2082254"/>
            <a:ext cx="6597" cy="287883"/>
          </a:xfrm>
          <a:prstGeom prst="line">
            <a:avLst/>
          </a:prstGeom>
          <a:noFill/>
          <a:ln w="63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262" name="Straight Connector 17"/>
          <p:cNvCxnSpPr>
            <a:cxnSpLocks noChangeShapeType="1"/>
          </p:cNvCxnSpPr>
          <p:nvPr/>
        </p:nvCxnSpPr>
        <p:spPr bwMode="auto">
          <a:xfrm>
            <a:off x="6267647" y="2280692"/>
            <a:ext cx="0" cy="2843590"/>
          </a:xfrm>
          <a:prstGeom prst="line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1" name="Line 2113"/>
          <p:cNvSpPr>
            <a:spLocks noChangeShapeType="1"/>
          </p:cNvSpPr>
          <p:nvPr/>
        </p:nvSpPr>
        <p:spPr bwMode="auto">
          <a:xfrm flipV="1">
            <a:off x="9929813" y="3393829"/>
            <a:ext cx="0" cy="90734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65" name="Line 2211"/>
          <p:cNvSpPr>
            <a:spLocks noChangeShapeType="1"/>
          </p:cNvSpPr>
          <p:nvPr/>
        </p:nvSpPr>
        <p:spPr bwMode="auto">
          <a:xfrm flipV="1">
            <a:off x="9635770" y="3718275"/>
            <a:ext cx="167570" cy="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8" name="Rectangle 2219">
            <a:extLst>
              <a:ext uri="{FF2B5EF4-FFF2-40B4-BE49-F238E27FC236}">
                <a16:creationId xmlns:a16="http://schemas.microsoft.com/office/drawing/2014/main" id="{38044EFD-9D9E-4EE2-8C29-5AFA2F8A6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52681" y="6828123"/>
            <a:ext cx="1006475" cy="433388"/>
          </a:xfrm>
          <a:prstGeom prst="rect">
            <a:avLst/>
          </a:prstGeom>
          <a:solidFill>
            <a:srgbClr val="CC66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endParaRPr lang="en-GB" sz="600" b="1" dirty="0">
              <a:solidFill>
                <a:schemeClr val="bg1"/>
              </a:solidFill>
            </a:endParaRPr>
          </a:p>
          <a:p>
            <a:pPr defTabSz="1222375"/>
            <a:r>
              <a:rPr lang="en-GB" sz="600" dirty="0">
                <a:solidFill>
                  <a:schemeClr val="bg1"/>
                </a:solidFill>
              </a:rPr>
              <a:t>Building Surveyors x 2  </a:t>
            </a:r>
          </a:p>
          <a:p>
            <a:pPr defTabSz="1222375"/>
            <a:endParaRPr lang="en-GB" sz="600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4F08DBB-DD4C-4635-83E4-0545196A6EA7}"/>
              </a:ext>
            </a:extLst>
          </p:cNvPr>
          <p:cNvCxnSpPr>
            <a:cxnSpLocks/>
            <a:endCxn id="2166" idx="0"/>
          </p:cNvCxnSpPr>
          <p:nvPr/>
        </p:nvCxnSpPr>
        <p:spPr bwMode="auto">
          <a:xfrm>
            <a:off x="9936773" y="6035669"/>
            <a:ext cx="0" cy="291311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9" name="Straight Connector 268">
            <a:extLst>
              <a:ext uri="{FF2B5EF4-FFF2-40B4-BE49-F238E27FC236}">
                <a16:creationId xmlns:a16="http://schemas.microsoft.com/office/drawing/2014/main" id="{BD386FE8-4572-4B7D-B291-D62A9BD2F326}"/>
              </a:ext>
            </a:extLst>
          </p:cNvPr>
          <p:cNvCxnSpPr>
            <a:cxnSpLocks/>
            <a:endCxn id="186" idx="0"/>
          </p:cNvCxnSpPr>
          <p:nvPr/>
        </p:nvCxnSpPr>
        <p:spPr bwMode="auto">
          <a:xfrm>
            <a:off x="6731439" y="2816391"/>
            <a:ext cx="0" cy="156206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1" name="Straight Connector 270">
            <a:extLst>
              <a:ext uri="{FF2B5EF4-FFF2-40B4-BE49-F238E27FC236}">
                <a16:creationId xmlns:a16="http://schemas.microsoft.com/office/drawing/2014/main" id="{7D409B77-4067-4F82-A2B2-3F9C50FDA0E2}"/>
              </a:ext>
            </a:extLst>
          </p:cNvPr>
          <p:cNvCxnSpPr/>
          <p:nvPr/>
        </p:nvCxnSpPr>
        <p:spPr bwMode="auto">
          <a:xfrm flipV="1">
            <a:off x="8613008" y="4438950"/>
            <a:ext cx="0" cy="14575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2" name="Rectangle 2139">
            <a:extLst>
              <a:ext uri="{FF2B5EF4-FFF2-40B4-BE49-F238E27FC236}">
                <a16:creationId xmlns:a16="http://schemas.microsoft.com/office/drawing/2014/main" id="{6FF9E689-32E2-44E1-948E-9DFCC4EC3B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928" y="4901030"/>
            <a:ext cx="808244" cy="319797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50400" tIns="61096" rIns="50400" bIns="61096" anchor="ctr" anchorCtr="1"/>
          <a:lstStyle/>
          <a:p>
            <a:pPr defTabSz="1222375"/>
            <a:endParaRPr lang="en-GB" sz="550" b="1" dirty="0"/>
          </a:p>
          <a:p>
            <a:pPr defTabSz="1222375"/>
            <a:endParaRPr lang="en-GB" sz="550" b="1" dirty="0"/>
          </a:p>
          <a:p>
            <a:pPr defTabSz="1222375"/>
            <a:r>
              <a:rPr lang="en-GB" sz="550" dirty="0"/>
              <a:t>Quality Control Inspector</a:t>
            </a:r>
          </a:p>
          <a:p>
            <a:pPr defTabSz="1222375"/>
            <a:endParaRPr lang="en-GB" sz="600" dirty="0"/>
          </a:p>
        </p:txBody>
      </p:sp>
      <p:sp>
        <p:nvSpPr>
          <p:cNvPr id="273" name="Line 2148">
            <a:extLst>
              <a:ext uri="{FF2B5EF4-FFF2-40B4-BE49-F238E27FC236}">
                <a16:creationId xmlns:a16="http://schemas.microsoft.com/office/drawing/2014/main" id="{EAF55030-741B-4B59-80F9-1A9FE2FA841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944416" y="4726950"/>
            <a:ext cx="0" cy="174080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8EF3AE1-B490-4B9F-953F-1C5B4FB22D85}"/>
              </a:ext>
            </a:extLst>
          </p:cNvPr>
          <p:cNvCxnSpPr>
            <a:stCxn id="2124" idx="0"/>
          </p:cNvCxnSpPr>
          <p:nvPr/>
        </p:nvCxnSpPr>
        <p:spPr bwMode="auto">
          <a:xfrm flipH="1" flipV="1">
            <a:off x="4019550" y="2451099"/>
            <a:ext cx="5557" cy="549276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F224046-25B8-4523-BF3D-1F4948A33C7E}"/>
              </a:ext>
            </a:extLst>
          </p:cNvPr>
          <p:cNvCxnSpPr/>
          <p:nvPr/>
        </p:nvCxnSpPr>
        <p:spPr bwMode="auto">
          <a:xfrm>
            <a:off x="5462065" y="2185987"/>
            <a:ext cx="214835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CC95633D-2F48-498A-B489-2F906B2B0761}"/>
              </a:ext>
            </a:extLst>
          </p:cNvPr>
          <p:cNvCxnSpPr/>
          <p:nvPr/>
        </p:nvCxnSpPr>
        <p:spPr bwMode="auto">
          <a:xfrm flipV="1">
            <a:off x="7157022" y="6437315"/>
            <a:ext cx="0" cy="255159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2B0359D2-1F83-4120-8453-2C7CFDF4DFC5}"/>
              </a:ext>
            </a:extLst>
          </p:cNvPr>
          <p:cNvCxnSpPr>
            <a:cxnSpLocks/>
            <a:endCxn id="2102" idx="0"/>
          </p:cNvCxnSpPr>
          <p:nvPr/>
        </p:nvCxnSpPr>
        <p:spPr bwMode="auto">
          <a:xfrm>
            <a:off x="6655273" y="5577778"/>
            <a:ext cx="0" cy="11537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9" name="Rectangle 2093">
            <a:extLst>
              <a:ext uri="{FF2B5EF4-FFF2-40B4-BE49-F238E27FC236}">
                <a16:creationId xmlns:a16="http://schemas.microsoft.com/office/drawing/2014/main" id="{D0875455-4A00-4114-A26D-51831E1CBB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9164" y="6894345"/>
            <a:ext cx="776061" cy="404568"/>
          </a:xfrm>
          <a:prstGeom prst="rect">
            <a:avLst/>
          </a:prstGeom>
          <a:solidFill>
            <a:srgbClr val="FFC0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endParaRPr lang="en-GB" sz="550" b="1" dirty="0"/>
          </a:p>
          <a:p>
            <a:pPr defTabSz="1222375"/>
            <a:r>
              <a:rPr lang="en-GB" sz="550" dirty="0"/>
              <a:t>Housing Expert x2</a:t>
            </a:r>
          </a:p>
          <a:p>
            <a:pPr defTabSz="1222375"/>
            <a:br>
              <a:rPr lang="en-GB" sz="550" dirty="0"/>
            </a:br>
            <a:endParaRPr lang="en-GB" sz="550" b="1" dirty="0"/>
          </a:p>
        </p:txBody>
      </p:sp>
      <p:sp>
        <p:nvSpPr>
          <p:cNvPr id="170" name="Line 2096">
            <a:extLst>
              <a:ext uri="{FF2B5EF4-FFF2-40B4-BE49-F238E27FC236}">
                <a16:creationId xmlns:a16="http://schemas.microsoft.com/office/drawing/2014/main" id="{68C821EA-5538-47B8-8C0B-E2C3347941C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168396" y="5797152"/>
            <a:ext cx="1115" cy="1097193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72" name="Rectangle 2138">
            <a:extLst>
              <a:ext uri="{FF2B5EF4-FFF2-40B4-BE49-F238E27FC236}">
                <a16:creationId xmlns:a16="http://schemas.microsoft.com/office/drawing/2014/main" id="{931492A6-F26F-4CC2-B834-F0A7474955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14" y="4762763"/>
            <a:ext cx="624525" cy="396422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Trainee Project Manager </a:t>
            </a:r>
          </a:p>
        </p:txBody>
      </p:sp>
      <p:sp>
        <p:nvSpPr>
          <p:cNvPr id="173" name="Line 2148">
            <a:extLst>
              <a:ext uri="{FF2B5EF4-FFF2-40B4-BE49-F238E27FC236}">
                <a16:creationId xmlns:a16="http://schemas.microsoft.com/office/drawing/2014/main" id="{AB019178-90B6-42B0-BA74-55FAAC39D5B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731568" y="4084562"/>
            <a:ext cx="7735" cy="244562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60B752A-CAF0-4B6D-A9B4-97703858EE54}"/>
              </a:ext>
            </a:extLst>
          </p:cNvPr>
          <p:cNvCxnSpPr>
            <a:cxnSpLocks/>
            <a:stCxn id="2051" idx="1"/>
            <a:endCxn id="2122" idx="3"/>
          </p:cNvCxnSpPr>
          <p:nvPr/>
        </p:nvCxnSpPr>
        <p:spPr bwMode="auto">
          <a:xfrm flipH="1" flipV="1">
            <a:off x="2368550" y="3863975"/>
            <a:ext cx="677597" cy="681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" name="Rectangle 2141">
            <a:extLst>
              <a:ext uri="{FF2B5EF4-FFF2-40B4-BE49-F238E27FC236}">
                <a16:creationId xmlns:a16="http://schemas.microsoft.com/office/drawing/2014/main" id="{663F50F4-3739-4FAE-B5E5-CA93F762ED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9705" y="4329682"/>
            <a:ext cx="685006" cy="375745"/>
          </a:xfrm>
          <a:prstGeom prst="rect">
            <a:avLst/>
          </a:prstGeom>
          <a:solidFill>
            <a:srgbClr val="CCFFCC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/>
              <a:t>Senior Project Manager</a:t>
            </a:r>
          </a:p>
        </p:txBody>
      </p:sp>
      <p:sp>
        <p:nvSpPr>
          <p:cNvPr id="179" name="Line 2148">
            <a:extLst>
              <a:ext uri="{FF2B5EF4-FFF2-40B4-BE49-F238E27FC236}">
                <a16:creationId xmlns:a16="http://schemas.microsoft.com/office/drawing/2014/main" id="{ADA5B6A4-57A3-4540-9C41-7F44F426ED8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625933" y="4083334"/>
            <a:ext cx="2207" cy="236206"/>
          </a:xfrm>
          <a:prstGeom prst="line">
            <a:avLst/>
          </a:prstGeom>
          <a:noFill/>
          <a:ln w="476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cxnSp>
        <p:nvCxnSpPr>
          <p:cNvPr id="182" name="Straight Connector 155">
            <a:extLst>
              <a:ext uri="{FF2B5EF4-FFF2-40B4-BE49-F238E27FC236}">
                <a16:creationId xmlns:a16="http://schemas.microsoft.com/office/drawing/2014/main" id="{46F815CE-233A-432A-8D20-3D77E11E0D36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004944" y="3871777"/>
            <a:ext cx="358451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DFA201A-E967-4C3C-A17F-58C54EA55481}"/>
              </a:ext>
            </a:extLst>
          </p:cNvPr>
          <p:cNvCxnSpPr>
            <a:cxnSpLocks/>
          </p:cNvCxnSpPr>
          <p:nvPr/>
        </p:nvCxnSpPr>
        <p:spPr bwMode="auto">
          <a:xfrm>
            <a:off x="1228796" y="3924809"/>
            <a:ext cx="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D93D699C-07E9-42FF-81AD-FFA7233063B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166630" y="4002483"/>
            <a:ext cx="8022" cy="306791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4740C6D6-826A-45DD-858F-53DFE4585AC5}"/>
              </a:ext>
            </a:extLst>
          </p:cNvPr>
          <p:cNvCxnSpPr/>
          <p:nvPr/>
        </p:nvCxnSpPr>
        <p:spPr bwMode="auto">
          <a:xfrm>
            <a:off x="1162306" y="4014289"/>
            <a:ext cx="20917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CFCFC58D-C943-4613-9A05-499973AD2CF3}"/>
              </a:ext>
            </a:extLst>
          </p:cNvPr>
          <p:cNvCxnSpPr/>
          <p:nvPr/>
        </p:nvCxnSpPr>
        <p:spPr bwMode="auto">
          <a:xfrm>
            <a:off x="1008598" y="3870793"/>
            <a:ext cx="0" cy="336050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A7094597-3B8E-4A1E-ABBE-E4CFFFC44321}"/>
              </a:ext>
            </a:extLst>
          </p:cNvPr>
          <p:cNvCxnSpPr>
            <a:cxnSpLocks/>
          </p:cNvCxnSpPr>
          <p:nvPr/>
        </p:nvCxnSpPr>
        <p:spPr bwMode="auto">
          <a:xfrm flipH="1">
            <a:off x="485253" y="4208734"/>
            <a:ext cx="519737" cy="10325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9" name="Straight Connector 248">
            <a:extLst>
              <a:ext uri="{FF2B5EF4-FFF2-40B4-BE49-F238E27FC236}">
                <a16:creationId xmlns:a16="http://schemas.microsoft.com/office/drawing/2014/main" id="{F11DBD38-DBB5-47F2-909F-B0B11D0CE150}"/>
              </a:ext>
            </a:extLst>
          </p:cNvPr>
          <p:cNvCxnSpPr/>
          <p:nvPr/>
        </p:nvCxnSpPr>
        <p:spPr bwMode="auto">
          <a:xfrm>
            <a:off x="505260" y="4218382"/>
            <a:ext cx="0" cy="543125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E94762E-7024-4962-9B02-A8B8F6A08D29}"/>
              </a:ext>
            </a:extLst>
          </p:cNvPr>
          <p:cNvCxnSpPr>
            <a:stCxn id="170" idx="1"/>
          </p:cNvCxnSpPr>
          <p:nvPr/>
        </p:nvCxnSpPr>
        <p:spPr bwMode="auto">
          <a:xfrm>
            <a:off x="1168396" y="5797152"/>
            <a:ext cx="377853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4" name="Rectangle 2090">
            <a:extLst>
              <a:ext uri="{FF2B5EF4-FFF2-40B4-BE49-F238E27FC236}">
                <a16:creationId xmlns:a16="http://schemas.microsoft.com/office/drawing/2014/main" id="{99EE6D68-5310-4F2B-9ED8-B884D4521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5965" y="2974884"/>
            <a:ext cx="570345" cy="451468"/>
          </a:xfrm>
          <a:prstGeom prst="rect">
            <a:avLst/>
          </a:prstGeom>
          <a:solidFill>
            <a:schemeClr val="bg1">
              <a:lumMod val="65000"/>
            </a:schemeClr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>
                <a:solidFill>
                  <a:schemeClr val="bg1"/>
                </a:solidFill>
              </a:rPr>
              <a:t>Customer Insight Manager</a:t>
            </a:r>
          </a:p>
        </p:txBody>
      </p: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53D6EEE9-D6EF-4206-B91C-8685A75E8577}"/>
              </a:ext>
            </a:extLst>
          </p:cNvPr>
          <p:cNvCxnSpPr>
            <a:cxnSpLocks/>
          </p:cNvCxnSpPr>
          <p:nvPr/>
        </p:nvCxnSpPr>
        <p:spPr bwMode="auto">
          <a:xfrm>
            <a:off x="7264896" y="2804085"/>
            <a:ext cx="0" cy="156603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6" name="Rectangle 2090">
            <a:extLst>
              <a:ext uri="{FF2B5EF4-FFF2-40B4-BE49-F238E27FC236}">
                <a16:creationId xmlns:a16="http://schemas.microsoft.com/office/drawing/2014/main" id="{461B10F4-A046-449D-A81A-4CB7320A2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9484" y="2972597"/>
            <a:ext cx="663910" cy="460039"/>
          </a:xfrm>
          <a:prstGeom prst="rect">
            <a:avLst/>
          </a:prstGeom>
          <a:solidFill>
            <a:srgbClr val="969696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550" dirty="0">
                <a:solidFill>
                  <a:schemeClr val="bg1"/>
                </a:solidFill>
              </a:rPr>
              <a:t>CEO Directorate Coordinator</a:t>
            </a:r>
          </a:p>
        </p:txBody>
      </p:sp>
      <p:sp>
        <p:nvSpPr>
          <p:cNvPr id="188" name="Line 2113">
            <a:extLst>
              <a:ext uri="{FF2B5EF4-FFF2-40B4-BE49-F238E27FC236}">
                <a16:creationId xmlns:a16="http://schemas.microsoft.com/office/drawing/2014/main" id="{D618E6A7-461E-46B7-84F9-776B621F7F7D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438909" y="2289175"/>
            <a:ext cx="7784" cy="683421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2" name="Rectangle 2081">
            <a:extLst>
              <a:ext uri="{FF2B5EF4-FFF2-40B4-BE49-F238E27FC236}">
                <a16:creationId xmlns:a16="http://schemas.microsoft.com/office/drawing/2014/main" id="{D23026D3-548E-4738-AEB1-C1C034851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0307" y="6396323"/>
            <a:ext cx="1008062" cy="431800"/>
          </a:xfrm>
          <a:prstGeom prst="rect">
            <a:avLst/>
          </a:prstGeom>
          <a:solidFill>
            <a:srgbClr val="CC6600"/>
          </a:solidFill>
          <a:ln w="4826">
            <a:solidFill>
              <a:schemeClr val="tx1"/>
            </a:solidFill>
            <a:miter lim="800000"/>
            <a:headEnd/>
            <a:tailEnd/>
          </a:ln>
        </p:spPr>
        <p:txBody>
          <a:bodyPr lIns="122191" tIns="61096" rIns="122191" bIns="61096" anchor="ctr" anchorCtr="1"/>
          <a:lstStyle/>
          <a:p>
            <a:pPr defTabSz="1222375"/>
            <a:r>
              <a:rPr lang="en-GB" sz="600" dirty="0">
                <a:solidFill>
                  <a:schemeClr val="bg1"/>
                </a:solidFill>
              </a:rPr>
              <a:t>Asset Surveyor</a:t>
            </a:r>
          </a:p>
        </p:txBody>
      </p:sp>
      <p:cxnSp>
        <p:nvCxnSpPr>
          <p:cNvPr id="200" name="Straight Connector 180">
            <a:extLst>
              <a:ext uri="{FF2B5EF4-FFF2-40B4-BE49-F238E27FC236}">
                <a16:creationId xmlns:a16="http://schemas.microsoft.com/office/drawing/2014/main" id="{BF639C03-87E1-4380-8EB1-20DD49D940C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1526043" y="6107144"/>
            <a:ext cx="588166" cy="0"/>
          </a:xfrm>
          <a:prstGeom prst="line">
            <a:avLst/>
          </a:prstGeom>
          <a:noFill/>
          <a:ln w="317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1" name="Straight Connector 200">
            <a:extLst>
              <a:ext uri="{FF2B5EF4-FFF2-40B4-BE49-F238E27FC236}">
                <a16:creationId xmlns:a16="http://schemas.microsoft.com/office/drawing/2014/main" id="{32610162-04FF-44DD-9C83-89A0BC55E596}"/>
              </a:ext>
            </a:extLst>
          </p:cNvPr>
          <p:cNvCxnSpPr>
            <a:cxnSpLocks/>
          </p:cNvCxnSpPr>
          <p:nvPr/>
        </p:nvCxnSpPr>
        <p:spPr bwMode="auto">
          <a:xfrm>
            <a:off x="12114209" y="6099562"/>
            <a:ext cx="0" cy="291311"/>
          </a:xfrm>
          <a:prstGeom prst="line">
            <a:avLst/>
          </a:prstGeom>
          <a:solidFill>
            <a:schemeClr val="accent1"/>
          </a:solidFill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9" name="Line 2113">
            <a:extLst>
              <a:ext uri="{FF2B5EF4-FFF2-40B4-BE49-F238E27FC236}">
                <a16:creationId xmlns:a16="http://schemas.microsoft.com/office/drawing/2014/main" id="{F4C1BEAB-4B68-42EF-B794-6D8B427696E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920905" y="6760367"/>
            <a:ext cx="0" cy="142993"/>
          </a:xfrm>
          <a:prstGeom prst="line">
            <a:avLst/>
          </a:prstGeom>
          <a:noFill/>
          <a:ln w="4763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22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122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4244</TotalTime>
  <Words>232</Words>
  <Application>Microsoft Office PowerPoint</Application>
  <PresentationFormat>A3 Paper (297x420 mm)</PresentationFormat>
  <Paragraphs>91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Company>Islington &amp; Shoreditch Housing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</dc:creator>
  <cp:lastModifiedBy>Edith Ajibulu</cp:lastModifiedBy>
  <cp:revision>477</cp:revision>
  <cp:lastPrinted>2018-10-10T13:47:13Z</cp:lastPrinted>
  <dcterms:created xsi:type="dcterms:W3CDTF">2004-02-27T15:02:14Z</dcterms:created>
  <dcterms:modified xsi:type="dcterms:W3CDTF">2020-01-16T08:58:26Z</dcterms:modified>
</cp:coreProperties>
</file>